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1.xml" ContentType="application/inkml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71" r:id="rId2"/>
    <p:sldId id="667" r:id="rId3"/>
    <p:sldId id="619" r:id="rId4"/>
    <p:sldId id="620" r:id="rId5"/>
    <p:sldId id="698" r:id="rId6"/>
    <p:sldId id="640" r:id="rId7"/>
    <p:sldId id="606" r:id="rId8"/>
    <p:sldId id="607" r:id="rId9"/>
    <p:sldId id="608" r:id="rId10"/>
    <p:sldId id="624" r:id="rId11"/>
    <p:sldId id="612" r:id="rId12"/>
    <p:sldId id="618" r:id="rId13"/>
    <p:sldId id="587" r:id="rId14"/>
    <p:sldId id="600" r:id="rId15"/>
    <p:sldId id="602" r:id="rId16"/>
    <p:sldId id="604" r:id="rId17"/>
    <p:sldId id="635" r:id="rId18"/>
    <p:sldId id="605" r:id="rId19"/>
    <p:sldId id="699" r:id="rId20"/>
    <p:sldId id="592" r:id="rId21"/>
    <p:sldId id="646" r:id="rId22"/>
    <p:sldId id="647" r:id="rId23"/>
    <p:sldId id="593" r:id="rId24"/>
    <p:sldId id="594" r:id="rId25"/>
    <p:sldId id="588" r:id="rId26"/>
    <p:sldId id="700" r:id="rId27"/>
    <p:sldId id="638" r:id="rId28"/>
    <p:sldId id="639" r:id="rId29"/>
    <p:sldId id="648" r:id="rId30"/>
    <p:sldId id="649" r:id="rId31"/>
    <p:sldId id="650" r:id="rId32"/>
    <p:sldId id="651" r:id="rId33"/>
    <p:sldId id="723" r:id="rId34"/>
    <p:sldId id="712" r:id="rId35"/>
    <p:sldId id="728" r:id="rId36"/>
    <p:sldId id="671" r:id="rId37"/>
    <p:sldId id="673" r:id="rId38"/>
    <p:sldId id="691" r:id="rId39"/>
    <p:sldId id="501" r:id="rId4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0000"/>
    <a:srgbClr val="FF0000"/>
    <a:srgbClr val="FF66CC"/>
    <a:srgbClr val="FF7C80"/>
    <a:srgbClr val="99CCFF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2" autoAdjust="0"/>
    <p:restoredTop sz="99314" autoAdjust="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F28EB115-B7A0-4CAC-8450-4C1543930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51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6T15:59:38.676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  <a:endParaRPr lang="en-US" altLang="en-US"/>
          </a:p>
          <a:p>
            <a:pPr lvl="1"/>
            <a:r>
              <a:rPr lang="he-IL" altLang="en-US"/>
              <a:t>רמה שנייה</a:t>
            </a:r>
            <a:endParaRPr lang="en-US" altLang="en-US"/>
          </a:p>
          <a:p>
            <a:pPr lvl="2"/>
            <a:r>
              <a:rPr lang="he-IL" altLang="en-US"/>
              <a:t>רמה שלישית</a:t>
            </a:r>
            <a:endParaRPr lang="en-US" altLang="en-US"/>
          </a:p>
          <a:p>
            <a:pPr lvl="3"/>
            <a:r>
              <a:rPr lang="he-IL" altLang="en-US"/>
              <a:t>רמה רביעית</a:t>
            </a:r>
            <a:endParaRPr lang="en-US" altLang="en-US"/>
          </a:p>
          <a:p>
            <a:pPr lvl="4"/>
            <a:r>
              <a:rPr lang="he-IL" altLang="en-US"/>
              <a:t>רמה חמישית</a:t>
            </a:r>
            <a:endParaRPr lang="en-US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fld id="{DB6D5E24-3F08-4E2F-97A4-1F6A8F6B1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7CBC5-E648-48A4-9917-7331DEAFA6E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521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meant to orient the audience. Emphasize that Sauer-Shelah is the first real theorem and that examples are not just warm-up: they motivate the geometric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503D9B-64C9-4F6C-A79A-3906F8D9CE25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491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5783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561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079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0244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4FA2D-2530-47F4-9851-5AC3EBAA0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67A0A-C617-48C4-A16F-4EE637F57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05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24819-1B9D-4893-8FB5-345C472C04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27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B0039-28D3-44B3-9C88-37BF852B8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CAAFE-4264-4D7E-AFB0-255A8E73D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9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087A0-BE8F-4857-8478-D77C2DDA7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3CCE-D22B-41C5-90E3-0D6A4485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34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0202F-16BA-4643-80C8-E27E6E07A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7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5BAB-74C0-4DEC-89B1-36049773E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B71C3-0465-4970-9F60-3A3B0CEA6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833C-2955-4EA1-B7D3-33983A918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18515E41-D6EF-4047-AF07-5B3751AD5B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010.png"/><Relationship Id="rId7" Type="http://schemas.openxmlformats.org/officeDocument/2006/relationships/image" Target="../media/image1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0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1.png"/><Relationship Id="rId5" Type="http://schemas.openxmlformats.org/officeDocument/2006/relationships/image" Target="../media/image313.png"/><Relationship Id="rId4" Type="http://schemas.openxmlformats.org/officeDocument/2006/relationships/image" Target="../media/image1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0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0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15.png"/><Relationship Id="rId7" Type="http://schemas.openxmlformats.org/officeDocument/2006/relationships/image" Target="../media/image7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410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01.png"/><Relationship Id="rId7" Type="http://schemas.openxmlformats.org/officeDocument/2006/relationships/image" Target="../media/image16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2.png"/><Relationship Id="rId11" Type="http://schemas.openxmlformats.org/officeDocument/2006/relationships/image" Target="../media/image200.png"/><Relationship Id="rId5" Type="http://schemas.openxmlformats.org/officeDocument/2006/relationships/image" Target="../media/image130.png"/><Relationship Id="rId10" Type="http://schemas.openxmlformats.org/officeDocument/2006/relationships/image" Target="../media/image1900.png"/><Relationship Id="rId4" Type="http://schemas.openxmlformats.org/officeDocument/2006/relationships/image" Target="../media/image110.png"/><Relationship Id="rId9" Type="http://schemas.openxmlformats.org/officeDocument/2006/relationships/image" Target="../media/image18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16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0.png"/><Relationship Id="rId2" Type="http://schemas.openxmlformats.org/officeDocument/2006/relationships/image" Target="../media/image22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19.png"/><Relationship Id="rId18" Type="http://schemas.openxmlformats.org/officeDocument/2006/relationships/image" Target="../media/image124.png"/><Relationship Id="rId3" Type="http://schemas.openxmlformats.org/officeDocument/2006/relationships/image" Target="../media/image19.png"/><Relationship Id="rId21" Type="http://schemas.openxmlformats.org/officeDocument/2006/relationships/image" Target="../media/image21.png"/><Relationship Id="rId7" Type="http://schemas.openxmlformats.org/officeDocument/2006/relationships/image" Target="../media/image115.png"/><Relationship Id="rId12" Type="http://schemas.openxmlformats.org/officeDocument/2006/relationships/image" Target="../media/image118.png"/><Relationship Id="rId17" Type="http://schemas.openxmlformats.org/officeDocument/2006/relationships/image" Target="../media/image123.png"/><Relationship Id="rId2" Type="http://schemas.openxmlformats.org/officeDocument/2006/relationships/image" Target="../media/image59.png"/><Relationship Id="rId16" Type="http://schemas.openxmlformats.org/officeDocument/2006/relationships/image" Target="../media/image1220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550.png"/><Relationship Id="rId24" Type="http://schemas.openxmlformats.org/officeDocument/2006/relationships/image" Target="../media/image62.png"/><Relationship Id="rId5" Type="http://schemas.openxmlformats.org/officeDocument/2006/relationships/image" Target="../media/image113.png"/><Relationship Id="rId15" Type="http://schemas.openxmlformats.org/officeDocument/2006/relationships/image" Target="../media/image121.png"/><Relationship Id="rId23" Type="http://schemas.openxmlformats.org/officeDocument/2006/relationships/image" Target="../media/image103.png"/><Relationship Id="rId10" Type="http://schemas.openxmlformats.org/officeDocument/2006/relationships/customXml" Target="../ink/ink1.xml"/><Relationship Id="rId19" Type="http://schemas.openxmlformats.org/officeDocument/2006/relationships/image" Target="../media/image61.png"/><Relationship Id="rId4" Type="http://schemas.openxmlformats.org/officeDocument/2006/relationships/image" Target="../media/image1120.png"/><Relationship Id="rId9" Type="http://schemas.openxmlformats.org/officeDocument/2006/relationships/image" Target="../media/image117.png"/><Relationship Id="rId14" Type="http://schemas.openxmlformats.org/officeDocument/2006/relationships/image" Target="../media/image120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descr="White marble"/>
          <p:cNvSpPr>
            <a:spLocks noChangeArrowheads="1"/>
          </p:cNvSpPr>
          <p:nvPr/>
        </p:nvSpPr>
        <p:spPr bwMode="auto">
          <a:xfrm>
            <a:off x="467421" y="2780928"/>
            <a:ext cx="8353051" cy="280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dirty="0">
                <a:solidFill>
                  <a:srgbClr val="00B0F0"/>
                </a:solidFill>
              </a:rPr>
              <a:t>Shakhar </a:t>
            </a:r>
            <a:r>
              <a:rPr lang="en-US" altLang="en-US" sz="2800" dirty="0" err="1">
                <a:solidFill>
                  <a:srgbClr val="00B0F0"/>
                </a:solidFill>
              </a:rPr>
              <a:t>Smorodinsky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sz="1600" dirty="0">
              <a:solidFill>
                <a:srgbClr val="00B0F0"/>
              </a:solidFill>
            </a:endParaRP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179388" y="1105580"/>
            <a:ext cx="885710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Hypergraphs with Bounded VC-Dimension</a:t>
            </a:r>
            <a:endParaRPr lang="en-US" sz="2800" dirty="0"/>
          </a:p>
        </p:txBody>
      </p:sp>
      <p:sp>
        <p:nvSpPr>
          <p:cNvPr id="4" name="Text 6"/>
          <p:cNvSpPr/>
          <p:nvPr/>
        </p:nvSpPr>
        <p:spPr>
          <a:xfrm>
            <a:off x="2377440" y="4343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IBS ECOPRO Summer School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51520" y="1196752"/>
                <a:ext cx="8640960" cy="2830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For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</m:oMath>
                </a14:m>
                <a:r>
                  <a:rPr lang="en-US" altLang="en-US" sz="2800" b="0" i="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dim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marL="342900" indent="-342900" algn="l">
                  <a:spcBef>
                    <a:spcPct val="500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2000" dirty="0" err="1">
                    <a:solidFill>
                      <a:srgbClr val="000000"/>
                    </a:solidFill>
                  </a:rPr>
                  <a:t>Thm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Haussler-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Welzl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’87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]: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≤1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There exists an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-net 	of size 					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𝑑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 b="0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altLang="en-US" sz="2000" b="0" i="0" smtClean="0">
                        <a:solidFill>
                          <a:srgbClr val="000000"/>
                        </a:solidFill>
                        <a:latin typeface="Cambria Math"/>
                      </a:rPr>
                      <m:t>. </m:t>
                    </m:r>
                  </m:oMath>
                </a14:m>
                <a:endParaRPr lang="en-US" altLang="en-US" sz="2000" b="0" dirty="0">
                  <a:solidFill>
                    <a:srgbClr val="000000"/>
                  </a:solidFill>
                </a:endParaRPr>
              </a:p>
              <a:p>
                <a:pPr marL="342900" indent="-342900" algn="l">
                  <a:spcBef>
                    <a:spcPct val="50000"/>
                  </a:spcBef>
                  <a:buFont typeface="Arial" panose="020B0604020202020204" pitchFamily="34" charset="0"/>
                  <a:buChar char="•"/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 Asymptotically tight 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K</a:t>
                </a:r>
                <a:r>
                  <a:rPr lang="el-GR" altLang="en-US" sz="2000" dirty="0">
                    <a:solidFill>
                      <a:srgbClr val="7030A0"/>
                    </a:solidFill>
                  </a:rPr>
                  <a:t>ό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mlos-Pach-Woeginger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’92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]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196752"/>
                <a:ext cx="8640960" cy="2830518"/>
              </a:xfrm>
              <a:prstGeom prst="rect">
                <a:avLst/>
              </a:prstGeom>
              <a:blipFill>
                <a:blip r:embed="rId3"/>
                <a:stretch>
                  <a:fillRect l="-7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Another goodie of bounded VC-dim</a:t>
            </a:r>
          </a:p>
        </p:txBody>
      </p:sp>
    </p:spTree>
    <p:extLst>
      <p:ext uri="{BB962C8B-B14F-4D97-AF65-F5344CB8AC3E}">
        <p14:creationId xmlns:p14="http://schemas.microsoft.com/office/powerpoint/2010/main" val="408851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431540" y="1113302"/>
                <a:ext cx="8280920" cy="12449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bg2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US" altLang="en-US" sz="2000" i="1" u="sng">
                        <a:solidFill>
                          <a:schemeClr val="bg2"/>
                        </a:solidFill>
                        <a:latin typeface="Cambria Math"/>
                      </a:rPr>
                      <m:t>𝜀</m:t>
                    </m:r>
                  </m:oMath>
                </a14:m>
                <a:r>
                  <a:rPr lang="en-US" altLang="en-US" sz="2000" u="sng" dirty="0">
                    <a:solidFill>
                      <a:schemeClr val="bg2"/>
                    </a:solidFill>
                  </a:rPr>
                  <a:t>-net </a:t>
                </a:r>
                <a:r>
                  <a:rPr lang="en-US" altLang="en-US" sz="2000" u="sng" dirty="0" err="1">
                    <a:solidFill>
                      <a:schemeClr val="bg2"/>
                    </a:solidFill>
                  </a:rPr>
                  <a:t>Thm</a:t>
                </a:r>
                <a:r>
                  <a:rPr lang="en-US" altLang="en-US" sz="2000" dirty="0">
                    <a:solidFill>
                      <a:schemeClr val="bg2"/>
                    </a:solidFill>
                  </a:rPr>
                  <a:t>: [Haussler &amp; </a:t>
                </a:r>
                <a:r>
                  <a:rPr lang="en-US" altLang="en-US" sz="2000" dirty="0" err="1">
                    <a:solidFill>
                      <a:schemeClr val="bg2"/>
                    </a:solidFill>
                  </a:rPr>
                  <a:t>Welzl</a:t>
                </a:r>
                <a:r>
                  <a:rPr lang="en-US" altLang="en-US" sz="2000" dirty="0">
                    <a:solidFill>
                      <a:schemeClr val="bg2"/>
                    </a:solidFill>
                  </a:rPr>
                  <a:t> ‘87]: Any hypergraph </a:t>
                </a:r>
                <a:r>
                  <a:rPr lang="en-US" altLang="en-US" sz="2000" i="1" dirty="0">
                    <a:solidFill>
                      <a:schemeClr val="bg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H</a:t>
                </a:r>
                <a:r>
                  <a:rPr lang="en-US" altLang="en-US" sz="2000" dirty="0">
                    <a:solidFill>
                      <a:schemeClr val="bg2"/>
                    </a:solidFill>
                  </a:rPr>
                  <a:t>  with bounded VC-dimension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chemeClr val="bg2"/>
                    </a:solidFill>
                  </a:rPr>
                  <a:t> admits an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en-US" sz="20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𝑛𝑒𝑡</m:t>
                    </m:r>
                  </m:oMath>
                </a14:m>
                <a:r>
                  <a:rPr lang="en-US" altLang="en-US" sz="2000" dirty="0">
                    <a:solidFill>
                      <a:schemeClr val="bg2"/>
                    </a:solidFill>
                  </a:rPr>
                  <a:t> of size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O</m:t>
                    </m:r>
                    <m:d>
                      <m:dPr>
                        <m:ctrlPr>
                          <a:rPr lang="en-US" altLang="en-US" sz="20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altLang="en-US" sz="20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en-US" sz="2000" dirty="0">
                    <a:solidFill>
                      <a:schemeClr val="bg2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1540" y="1113302"/>
                <a:ext cx="8280920" cy="1244956"/>
              </a:xfrm>
              <a:prstGeom prst="rect">
                <a:avLst/>
              </a:prstGeom>
              <a:blipFill rotWithShape="0">
                <a:blip r:embed="rId3"/>
                <a:stretch>
                  <a:fillRect l="-81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691952" y="3074189"/>
                <a:ext cx="7620000" cy="5028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Recall </a:t>
                </a:r>
                <a:r>
                  <a:rPr lang="en-US" altLang="en-US" sz="2000" dirty="0"/>
                  <a:t>: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dirty="0"/>
                  <a:t> = points 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ℓ</m:t>
                    </m:r>
                  </m:oMath>
                </a14:m>
                <a:r>
                  <a:rPr lang="en-US" altLang="en-US" sz="20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2000" dirty="0"/>
                  <a:t> is induced by intervals</a:t>
                </a: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1952" y="3074189"/>
                <a:ext cx="7620000" cy="502895"/>
              </a:xfrm>
              <a:prstGeom prst="rect">
                <a:avLst/>
              </a:prstGeom>
              <a:blipFill rotWithShape="0">
                <a:blip r:embed="rId4"/>
                <a:stretch>
                  <a:fillRect l="-880" b="-192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 Box 3"/>
              <p:cNvSpPr txBox="1">
                <a:spLocks noChangeArrowheads="1"/>
              </p:cNvSpPr>
              <p:nvPr/>
            </p:nvSpPr>
            <p:spPr bwMode="auto">
              <a:xfrm>
                <a:off x="161764" y="384511"/>
                <a:ext cx="882047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>
                    <a:ea typeface="Cambria Math" panose="02040503050406030204" pitchFamily="18" charset="0"/>
                  </a:rPr>
                  <a:t>The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3200" dirty="0"/>
                  <a:t>-net Theorem</a:t>
                </a:r>
                <a:r>
                  <a:rPr lang="en-US" altLang="en-US" sz="3200" dirty="0"/>
                  <a:t> </a:t>
                </a:r>
              </a:p>
            </p:txBody>
          </p:sp>
        </mc:Choice>
        <mc:Fallback xmlns="">
          <p:sp>
            <p:nvSpPr>
              <p:cNvPr id="1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764" y="384511"/>
                <a:ext cx="8820472" cy="584775"/>
              </a:xfrm>
              <a:prstGeom prst="rect">
                <a:avLst/>
              </a:prstGeom>
              <a:blipFill rotWithShape="1">
                <a:blip r:embed="rId5"/>
                <a:stretch>
                  <a:fillRect t="-13542" b="-333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מחבר ישר 18"/>
          <p:cNvCxnSpPr/>
          <p:nvPr/>
        </p:nvCxnSpPr>
        <p:spPr bwMode="auto">
          <a:xfrm>
            <a:off x="687760" y="4509120"/>
            <a:ext cx="776848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אליפסה 21"/>
          <p:cNvSpPr/>
          <p:nvPr/>
        </p:nvSpPr>
        <p:spPr bwMode="auto">
          <a:xfrm flipV="1">
            <a:off x="804610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/>
          <p:cNvSpPr/>
          <p:nvPr/>
        </p:nvSpPr>
        <p:spPr bwMode="auto">
          <a:xfrm flipV="1">
            <a:off x="738031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/>
          <p:cNvSpPr/>
          <p:nvPr/>
        </p:nvSpPr>
        <p:spPr bwMode="auto">
          <a:xfrm flipV="1">
            <a:off x="6714522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/>
          <p:cNvSpPr/>
          <p:nvPr/>
        </p:nvSpPr>
        <p:spPr bwMode="auto">
          <a:xfrm flipV="1">
            <a:off x="6048732" y="4411222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/>
          <p:cNvSpPr/>
          <p:nvPr/>
        </p:nvSpPr>
        <p:spPr bwMode="auto">
          <a:xfrm flipV="1">
            <a:off x="5382942" y="440110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/>
          <p:cNvSpPr/>
          <p:nvPr/>
        </p:nvSpPr>
        <p:spPr bwMode="auto">
          <a:xfrm flipV="1">
            <a:off x="4717152" y="4405796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/>
          <p:cNvSpPr/>
          <p:nvPr/>
        </p:nvSpPr>
        <p:spPr bwMode="auto">
          <a:xfrm flipV="1">
            <a:off x="4051362" y="438902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/>
          <p:cNvSpPr/>
          <p:nvPr/>
        </p:nvSpPr>
        <p:spPr bwMode="auto">
          <a:xfrm flipV="1">
            <a:off x="3390270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9" name="אליפסה 38"/>
          <p:cNvSpPr/>
          <p:nvPr/>
        </p:nvSpPr>
        <p:spPr bwMode="auto">
          <a:xfrm flipV="1">
            <a:off x="2058690" y="4389028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0" name="אליפסה 39"/>
          <p:cNvSpPr/>
          <p:nvPr/>
        </p:nvSpPr>
        <p:spPr bwMode="auto">
          <a:xfrm flipV="1">
            <a:off x="2717510" y="4365104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אליפסה 40"/>
          <p:cNvSpPr/>
          <p:nvPr/>
        </p:nvSpPr>
        <p:spPr bwMode="auto">
          <a:xfrm flipV="1">
            <a:off x="1277350" y="4437112"/>
            <a:ext cx="198306" cy="216024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אליפסה 41"/>
          <p:cNvSpPr/>
          <p:nvPr/>
        </p:nvSpPr>
        <p:spPr bwMode="auto">
          <a:xfrm flipV="1">
            <a:off x="4726032" y="4423554"/>
            <a:ext cx="198306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4394582" y="4704439"/>
                <a:ext cx="1152129" cy="9566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𝑛𝑒𝑡</m:t>
                      </m:r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43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4582" y="4704439"/>
                <a:ext cx="1152129" cy="95660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אליפסה 43"/>
          <p:cNvSpPr/>
          <p:nvPr/>
        </p:nvSpPr>
        <p:spPr bwMode="auto">
          <a:xfrm flipV="1">
            <a:off x="6705642" y="4374976"/>
            <a:ext cx="198306" cy="216024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5" name="אליפסה 44"/>
          <p:cNvSpPr/>
          <p:nvPr/>
        </p:nvSpPr>
        <p:spPr bwMode="auto">
          <a:xfrm flipV="1">
            <a:off x="4710200" y="4423554"/>
            <a:ext cx="198306" cy="216024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6" name="אליפסה 45"/>
          <p:cNvSpPr/>
          <p:nvPr/>
        </p:nvSpPr>
        <p:spPr bwMode="auto">
          <a:xfrm flipV="1">
            <a:off x="2724273" y="4374976"/>
            <a:ext cx="198306" cy="216024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4393733" y="5349720"/>
                <a:ext cx="1152129" cy="9566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altLang="en-US" sz="20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20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000" b="0" i="1" dirty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altLang="en-US" sz="2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altLang="en-US" sz="2000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𝑛𝑒𝑡</m:t>
                      </m:r>
                    </m:oMath>
                  </m:oMathPara>
                </a14:m>
                <a:endParaRPr lang="en-US" altLang="en-US" sz="20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47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93733" y="5349720"/>
                <a:ext cx="1152129" cy="95660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467544" y="5157192"/>
                <a:ext cx="3426783" cy="7464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Easy: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∃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/>
                  <a:t>-net of size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𝑂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den>
                    </m:f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endParaRPr lang="en-US" altLang="en-US" sz="2000" dirty="0"/>
              </a:p>
            </p:txBody>
          </p:sp>
        </mc:Choice>
        <mc:Fallback xmlns="">
          <p:sp>
            <p:nvSpPr>
              <p:cNvPr id="48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5157192"/>
                <a:ext cx="3426783" cy="746486"/>
              </a:xfrm>
              <a:prstGeom prst="rect">
                <a:avLst/>
              </a:prstGeom>
              <a:blipFill rotWithShape="1">
                <a:blip r:embed="rId8"/>
                <a:stretch>
                  <a:fillRect l="-195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5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 animBg="1"/>
      <p:bldP spid="45" grpId="0" animBg="1"/>
      <p:bldP spid="46" grpId="0" animBg="1"/>
      <p:bldP spid="47" grpId="0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1031733"/>
                <a:ext cx="8640960" cy="18932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≤1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and 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 set of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-tuples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an </a:t>
                </a:r>
                <a:r>
                  <a:rPr lang="en-US" altLang="en-US" sz="2000" i="0" dirty="0">
                    <a:solidFill>
                      <a:srgbClr val="FF0000"/>
                    </a:solidFill>
                    <a:latin typeface="+mj-lt"/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, if for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∈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≥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en-US" sz="2000" dirty="0"/>
                  <a:t>there exists a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-tuple of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𝑁</m:t>
                    </m:r>
                  </m:oMath>
                </a14:m>
                <a:r>
                  <a:rPr lang="en-US" altLang="en-US" sz="2000" dirty="0"/>
                  <a:t> that is </a:t>
                </a:r>
                <a:r>
                  <a:rPr lang="en-US" altLang="en-US" sz="2000" b="1" u="sng" dirty="0"/>
                  <a:t>contained</a:t>
                </a:r>
                <a:r>
                  <a:rPr lang="en-US" altLang="en-US" sz="20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en-US" sz="2000" dirty="0"/>
                  <a:t>.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1031733"/>
                <a:ext cx="8640960" cy="1893211"/>
              </a:xfrm>
              <a:prstGeom prst="rect">
                <a:avLst/>
              </a:prstGeom>
              <a:blipFill>
                <a:blip r:embed="rId3"/>
                <a:stretch>
                  <a:fillRect l="-705" b="-450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Extension to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32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32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nets </a:t>
                </a:r>
              </a:p>
            </p:txBody>
          </p:sp>
        </mc:Choice>
        <mc:Fallback xmlns="">
          <p:sp>
            <p:nvSpPr>
              <p:cNvPr id="21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5789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/>
          <p:cNvPicPr/>
          <p:nvPr/>
        </p:nvPicPr>
        <p:blipFill rotWithShape="1">
          <a:blip r:embed="rId5"/>
          <a:srcRect l="2745" t="27226" r="59981" b="23972"/>
          <a:stretch/>
        </p:blipFill>
        <p:spPr bwMode="auto">
          <a:xfrm>
            <a:off x="971600" y="3645024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אליפסה 5"/>
          <p:cNvSpPr/>
          <p:nvPr/>
        </p:nvSpPr>
        <p:spPr bwMode="auto">
          <a:xfrm flipH="1" flipV="1">
            <a:off x="1907704" y="400184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אליפסה 6"/>
          <p:cNvSpPr/>
          <p:nvPr/>
        </p:nvSpPr>
        <p:spPr bwMode="auto">
          <a:xfrm flipH="1" flipV="1">
            <a:off x="3480068" y="404512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/>
          <p:cNvSpPr/>
          <p:nvPr/>
        </p:nvSpPr>
        <p:spPr bwMode="auto">
          <a:xfrm flipH="1" flipV="1">
            <a:off x="2843808" y="407333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/>
          <p:cNvSpPr/>
          <p:nvPr/>
        </p:nvSpPr>
        <p:spPr bwMode="auto">
          <a:xfrm flipH="1" flipV="1">
            <a:off x="3131840" y="403957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9"/>
          <p:cNvSpPr/>
          <p:nvPr/>
        </p:nvSpPr>
        <p:spPr bwMode="auto">
          <a:xfrm flipH="1" flipV="1">
            <a:off x="3635896" y="467534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0"/>
          <p:cNvSpPr/>
          <p:nvPr/>
        </p:nvSpPr>
        <p:spPr bwMode="auto">
          <a:xfrm flipH="1" flipV="1">
            <a:off x="3275856" y="467534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אליפסה 11"/>
          <p:cNvSpPr/>
          <p:nvPr/>
        </p:nvSpPr>
        <p:spPr bwMode="auto">
          <a:xfrm flipH="1" flipV="1">
            <a:off x="2938408" y="472334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/>
          <p:cNvSpPr/>
          <p:nvPr/>
        </p:nvSpPr>
        <p:spPr bwMode="auto">
          <a:xfrm flipH="1" flipV="1">
            <a:off x="2483768" y="469324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/>
          <p:cNvSpPr/>
          <p:nvPr/>
        </p:nvSpPr>
        <p:spPr bwMode="auto">
          <a:xfrm flipH="1" flipV="1">
            <a:off x="2589266" y="486916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/>
          <p:cNvSpPr/>
          <p:nvPr/>
        </p:nvSpPr>
        <p:spPr bwMode="auto">
          <a:xfrm flipH="1" flipV="1">
            <a:off x="2735796" y="508518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/>
          <p:cNvSpPr/>
          <p:nvPr/>
        </p:nvSpPr>
        <p:spPr bwMode="auto">
          <a:xfrm flipH="1" flipV="1">
            <a:off x="3836112" y="413723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/>
          <p:cNvSpPr/>
          <p:nvPr/>
        </p:nvSpPr>
        <p:spPr bwMode="auto">
          <a:xfrm flipH="1" flipV="1">
            <a:off x="3614765" y="434163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/>
          <p:cNvSpPr/>
          <p:nvPr/>
        </p:nvSpPr>
        <p:spPr bwMode="auto">
          <a:xfrm flipH="1" flipV="1">
            <a:off x="3205662" y="510192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אליפסה 1"/>
          <p:cNvSpPr/>
          <p:nvPr/>
        </p:nvSpPr>
        <p:spPr bwMode="auto">
          <a:xfrm>
            <a:off x="2637082" y="4001843"/>
            <a:ext cx="1046630" cy="21924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/>
          <p:cNvSpPr/>
          <p:nvPr/>
        </p:nvSpPr>
        <p:spPr bwMode="auto">
          <a:xfrm>
            <a:off x="2789482" y="4581128"/>
            <a:ext cx="1046630" cy="288032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rot="3521874">
            <a:off x="2098954" y="4759497"/>
            <a:ext cx="1046630" cy="21924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/>
          <p:cNvSpPr/>
          <p:nvPr/>
        </p:nvSpPr>
        <p:spPr bwMode="auto">
          <a:xfrm flipH="1" flipV="1">
            <a:off x="3767165" y="449403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flipH="1" flipV="1">
            <a:off x="3919565" y="464643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/>
          <p:cNvSpPr/>
          <p:nvPr/>
        </p:nvSpPr>
        <p:spPr bwMode="auto">
          <a:xfrm flipH="1" flipV="1">
            <a:off x="1818323" y="487932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/>
          <p:cNvSpPr/>
          <p:nvPr/>
        </p:nvSpPr>
        <p:spPr bwMode="auto">
          <a:xfrm flipH="1" flipV="1">
            <a:off x="2029970" y="477912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/>
          <p:cNvSpPr/>
          <p:nvPr/>
        </p:nvSpPr>
        <p:spPr bwMode="auto">
          <a:xfrm flipH="1" flipV="1">
            <a:off x="2077786" y="505224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/>
          <p:cNvSpPr/>
          <p:nvPr/>
        </p:nvSpPr>
        <p:spPr bwMode="auto">
          <a:xfrm flipH="1" flipV="1">
            <a:off x="3030143" y="534126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אליפסה 29"/>
          <p:cNvSpPr/>
          <p:nvPr/>
        </p:nvSpPr>
        <p:spPr bwMode="auto">
          <a:xfrm flipH="1" flipV="1">
            <a:off x="3988512" y="410347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אליפסה 30"/>
          <p:cNvSpPr/>
          <p:nvPr/>
        </p:nvSpPr>
        <p:spPr bwMode="auto">
          <a:xfrm flipH="1" flipV="1">
            <a:off x="2825170" y="430112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/>
          <p:cNvSpPr/>
          <p:nvPr/>
        </p:nvSpPr>
        <p:spPr bwMode="auto">
          <a:xfrm flipH="1" flipV="1">
            <a:off x="2244120" y="515719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/>
          <p:cNvSpPr/>
          <p:nvPr/>
        </p:nvSpPr>
        <p:spPr bwMode="auto">
          <a:xfrm flipH="1" flipV="1">
            <a:off x="2339752" y="494116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/>
          <p:cNvSpPr/>
          <p:nvPr/>
        </p:nvSpPr>
        <p:spPr bwMode="auto">
          <a:xfrm flipH="1" flipV="1">
            <a:off x="2267744" y="407707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/>
          <p:cNvSpPr/>
          <p:nvPr/>
        </p:nvSpPr>
        <p:spPr bwMode="auto">
          <a:xfrm flipH="1" flipV="1">
            <a:off x="3203848" y="436510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 Box 3"/>
              <p:cNvSpPr txBox="1">
                <a:spLocks noChangeArrowheads="1"/>
              </p:cNvSpPr>
              <p:nvPr/>
            </p:nvSpPr>
            <p:spPr bwMode="auto">
              <a:xfrm>
                <a:off x="4842751" y="4632680"/>
                <a:ext cx="2114349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42751" y="4632680"/>
                <a:ext cx="2114349" cy="400110"/>
              </a:xfrm>
              <a:prstGeom prst="rect">
                <a:avLst/>
              </a:prstGeom>
              <a:blipFill>
                <a:blip r:embed="rId6"/>
                <a:stretch>
                  <a:fillRect l="-2882" t="-10606" b="-2575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3"/>
              <p:cNvSpPr txBox="1">
                <a:spLocks noChangeArrowheads="1"/>
              </p:cNvSpPr>
              <p:nvPr/>
            </p:nvSpPr>
            <p:spPr bwMode="auto">
              <a:xfrm>
                <a:off x="4652392" y="3845066"/>
                <a:ext cx="163879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𝐻</m:t>
                      </m:r>
                      <m:r>
                        <a:rPr lang="en-US" altLang="en-US" sz="200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altLang="en-US" sz="20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en-US" sz="20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V</m:t>
                          </m:r>
                          <m:r>
                            <a:rPr lang="en-US" altLang="en-US" sz="200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𝐸</m:t>
                          </m:r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52392" y="3845066"/>
                <a:ext cx="1638797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56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2" grpId="0" animBg="1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Extension to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32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32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nets </a:t>
                </a:r>
              </a:p>
            </p:txBody>
          </p:sp>
        </mc:Choice>
        <mc:Fallback xmlns="">
          <p:sp>
            <p:nvSpPr>
              <p:cNvPr id="21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5789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405091" y="3106703"/>
                <a:ext cx="8640960" cy="25545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Problem: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Obtain sharp bounds on the minimum size of an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 for a hypergraph with bounded VC-dim.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``interesting”  already for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=2,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hence (for simplicity) we focus on that case. 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5091" y="3106703"/>
                <a:ext cx="8640960" cy="2554545"/>
              </a:xfrm>
              <a:prstGeom prst="rect">
                <a:avLst/>
              </a:prstGeom>
              <a:blipFill rotWithShape="0">
                <a:blip r:embed="rId5"/>
                <a:stretch>
                  <a:fillRect l="-705" t="-14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/>
              <p:cNvSpPr txBox="1">
                <a:spLocks noChangeArrowheads="1"/>
              </p:cNvSpPr>
              <p:nvPr/>
            </p:nvSpPr>
            <p:spPr bwMode="auto">
              <a:xfrm>
                <a:off x="405091" y="836712"/>
                <a:ext cx="8640960" cy="18932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≤1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and 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en-US" sz="28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 set of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-tuples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⊆</m:t>
                    </m:r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𝑡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is an </a:t>
                </a:r>
                <a:r>
                  <a:rPr lang="en-US" altLang="en-US" sz="2000" i="0" dirty="0">
                    <a:solidFill>
                      <a:srgbClr val="FF0000"/>
                    </a:solidFill>
                    <a:latin typeface="+mj-lt"/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, if for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∈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</m:d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≥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</a:t>
                </a:r>
                <a:r>
                  <a:rPr lang="en-US" altLang="en-US" sz="2000" dirty="0"/>
                  <a:t>there exists a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-tuple of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𝑁</m:t>
                    </m:r>
                  </m:oMath>
                </a14:m>
                <a:r>
                  <a:rPr lang="en-US" altLang="en-US" sz="2000" dirty="0"/>
                  <a:t> that is </a:t>
                </a:r>
                <a:r>
                  <a:rPr lang="en-US" altLang="en-US" sz="2000" b="1" u="sng" dirty="0"/>
                  <a:t>contained</a:t>
                </a:r>
                <a:r>
                  <a:rPr lang="en-US" altLang="en-US" sz="20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en-US" sz="2000" dirty="0"/>
                  <a:t>.</a:t>
                </a:r>
              </a:p>
            </p:txBody>
          </p:sp>
        </mc:Choice>
        <mc:Fallback xmlns="">
          <p:sp>
            <p:nvSpPr>
              <p:cNvPr id="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5091" y="836712"/>
                <a:ext cx="8640960" cy="1893211"/>
              </a:xfrm>
              <a:prstGeom prst="rect">
                <a:avLst/>
              </a:prstGeom>
              <a:blipFill rotWithShape="0">
                <a:blip r:embed="rId6"/>
                <a:stretch>
                  <a:fillRect l="-705" b="-450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891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en-US" sz="3200" i="0" dirty="0" smtClean="0">
                          <a:solidFill>
                            <a:srgbClr val="FF0000"/>
                          </a:solidFill>
                        </a:rPr>
                        <m:t>ϵ</m:t>
                      </m:r>
                      <m:r>
                        <a:rPr lang="en-US" altLang="en-US" sz="32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en-US" sz="3200" b="0" i="1" dirty="0" smtClean="0">
                          <a:solidFill>
                            <a:srgbClr val="FF0000"/>
                          </a:solidFill>
                          <a:latin typeface="Cambria Math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en-US" sz="3200" i="0" dirty="0"/>
                        <m:t>nets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"/>
              <p:cNvSpPr txBox="1">
                <a:spLocks noChangeArrowheads="1"/>
              </p:cNvSpPr>
              <p:nvPr/>
            </p:nvSpPr>
            <p:spPr bwMode="auto">
              <a:xfrm>
                <a:off x="405091" y="874455"/>
                <a:ext cx="8640960" cy="1938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Toy example: Pts w.r.t intervals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Take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The consecutive pairs would do the job…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5091" y="874455"/>
                <a:ext cx="8640960" cy="1938800"/>
              </a:xfrm>
              <a:prstGeom prst="rect">
                <a:avLst/>
              </a:prstGeom>
              <a:blipFill>
                <a:blip r:embed="rId4"/>
                <a:stretch>
                  <a:fillRect l="-705" t="-157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971600" y="3894224"/>
            <a:ext cx="7056784" cy="122177"/>
            <a:chOff x="971600" y="3894224"/>
            <a:chExt cx="7056784" cy="122177"/>
          </a:xfrm>
        </p:grpSpPr>
        <p:cxnSp>
          <p:nvCxnSpPr>
            <p:cNvPr id="14" name="Straight Connector 13"/>
            <p:cNvCxnSpPr/>
            <p:nvPr/>
          </p:nvCxnSpPr>
          <p:spPr bwMode="auto">
            <a:xfrm>
              <a:off x="971600" y="3977569"/>
              <a:ext cx="70567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0" name="Oval 19"/>
            <p:cNvSpPr/>
            <p:nvPr/>
          </p:nvSpPr>
          <p:spPr bwMode="auto">
            <a:xfrm>
              <a:off x="4175956" y="3902828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3635896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2699792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3347864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val 22"/>
            <p:cNvSpPr/>
            <p:nvPr/>
          </p:nvSpPr>
          <p:spPr bwMode="auto">
            <a:xfrm>
              <a:off x="2051720" y="3901781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/>
            <p:cNvSpPr/>
            <p:nvPr/>
          </p:nvSpPr>
          <p:spPr bwMode="auto">
            <a:xfrm>
              <a:off x="1403648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val 24"/>
            <p:cNvSpPr/>
            <p:nvPr/>
          </p:nvSpPr>
          <p:spPr bwMode="auto">
            <a:xfrm>
              <a:off x="4896036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val 25"/>
            <p:cNvSpPr/>
            <p:nvPr/>
          </p:nvSpPr>
          <p:spPr bwMode="auto">
            <a:xfrm>
              <a:off x="5904148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val 26"/>
            <p:cNvSpPr/>
            <p:nvPr/>
          </p:nvSpPr>
          <p:spPr bwMode="auto">
            <a:xfrm>
              <a:off x="6336196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7488324" y="3894224"/>
              <a:ext cx="108012" cy="113573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val 29"/>
          <p:cNvSpPr/>
          <p:nvPr/>
        </p:nvSpPr>
        <p:spPr bwMode="auto">
          <a:xfrm>
            <a:off x="1403648" y="3890929"/>
            <a:ext cx="108012" cy="113573"/>
          </a:xfrm>
          <a:prstGeom prst="ellipse">
            <a:avLst/>
          </a:prstGeom>
          <a:solidFill>
            <a:srgbClr val="00206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3347864" y="3885007"/>
            <a:ext cx="108012" cy="113573"/>
          </a:xfrm>
          <a:prstGeom prst="ellipse">
            <a:avLst/>
          </a:prstGeom>
          <a:solidFill>
            <a:srgbClr val="00206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5899556" y="3885007"/>
            <a:ext cx="108012" cy="113573"/>
          </a:xfrm>
          <a:prstGeom prst="ellipse">
            <a:avLst/>
          </a:prstGeom>
          <a:solidFill>
            <a:srgbClr val="00206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Right Brace 2"/>
          <p:cNvSpPr/>
          <p:nvPr/>
        </p:nvSpPr>
        <p:spPr bwMode="auto">
          <a:xfrm rot="16200000">
            <a:off x="2187156" y="2670293"/>
            <a:ext cx="468052" cy="1961376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Right Brace 34"/>
          <p:cNvSpPr/>
          <p:nvPr/>
        </p:nvSpPr>
        <p:spPr bwMode="auto">
          <a:xfrm rot="5400000">
            <a:off x="4486280" y="2985997"/>
            <a:ext cx="468052" cy="2528860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58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 bwMode="auto">
          <a:xfrm>
            <a:off x="3131840" y="3387442"/>
            <a:ext cx="2592288" cy="2412268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ϵ</m:t>
                      </m:r>
                      <m:r>
                        <a:rPr lang="en-US" altLang="en-US" sz="32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en-US" sz="3200" i="0" dirty="0"/>
                        <m:t>nets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539552" y="1196752"/>
                <a:ext cx="7620000" cy="10154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Example 2: Points w.r.t discs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Take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196752"/>
                <a:ext cx="7620000" cy="1015471"/>
              </a:xfrm>
              <a:prstGeom prst="rect">
                <a:avLst/>
              </a:prstGeom>
              <a:blipFill rotWithShape="1">
                <a:blip r:embed="rId4"/>
                <a:stretch>
                  <a:fillRect l="-880" t="-2994" b="-299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01220" y="42930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876971" y="357301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2771800" y="472514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724128" y="33929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555776" y="3609020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932040" y="530120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44008" y="263691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876528" y="5229200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876528" y="24928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059832" y="328498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779912" y="443711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924200" y="551723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09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ϵ</m:t>
                      </m:r>
                      <m:r>
                        <a:rPr lang="en-US" altLang="en-US" sz="32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en-US" sz="3200" i="0" dirty="0"/>
                        <m:t>nets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Example 2: Points w.r.t discs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Take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its Delaunay graph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blipFill rotWithShape="1">
                <a:blip r:embed="rId4"/>
                <a:stretch>
                  <a:fillRect l="-880" t="-2058" b="-61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01220" y="42930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876971" y="357301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2771800" y="4725144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5724128" y="3392996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2555776" y="3609020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932040" y="5301208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4644008" y="263691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876528" y="5229200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876528" y="24928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059832" y="3284984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779912" y="4437112"/>
            <a:ext cx="216024" cy="216024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924200" y="5517232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913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ϵ</m:t>
                      </m:r>
                      <m:r>
                        <a:rPr lang="en-US" altLang="en-US" sz="32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en-US" sz="3200" i="0" dirty="0"/>
                        <m:t>nets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Example 2: Points w.r.t discs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Take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its Delaunay graph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blipFill rotWithShape="1">
                <a:blip r:embed="rId4"/>
                <a:stretch>
                  <a:fillRect l="-880" t="-2058" b="-61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01220" y="42930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876528" y="5229200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876528" y="24928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059832" y="3284984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924200" y="5517232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4499992" y="2204864"/>
            <a:ext cx="2664296" cy="255628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flipV="1">
            <a:off x="5209232" y="2708920"/>
            <a:ext cx="775308" cy="18002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Oval 25"/>
          <p:cNvSpPr/>
          <p:nvPr/>
        </p:nvSpPr>
        <p:spPr bwMode="auto">
          <a:xfrm>
            <a:off x="1403648" y="2672916"/>
            <a:ext cx="3384376" cy="334837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 flipV="1">
            <a:off x="2958487" y="3501008"/>
            <a:ext cx="209357" cy="212423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2562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0579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ϵ</m:t>
                      </m:r>
                      <m:r>
                        <a:rPr lang="en-US" altLang="en-US" sz="32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3200" i="0" dirty="0">
                          <a:solidFill>
                            <a:srgbClr val="FF0000"/>
                          </a:solidFill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en-US" sz="3200" i="0" dirty="0"/>
                        <m:t>nets</m:t>
                      </m:r>
                    </m:oMath>
                  </m:oMathPara>
                </a14:m>
                <a:endParaRPr lang="en-US" altLang="en-US" sz="3600" dirty="0"/>
              </a:p>
            </p:txBody>
          </p:sp>
        </mc:Choice>
        <mc:Fallback xmlns="">
          <p:sp>
            <p:nvSpPr>
              <p:cNvPr id="280579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Example 2: Points w.r.t discs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Take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its Delaunay graph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1196752"/>
                <a:ext cx="7620000" cy="1477136"/>
              </a:xfrm>
              <a:prstGeom prst="rect">
                <a:avLst/>
              </a:prstGeom>
              <a:blipFill rotWithShape="1">
                <a:blip r:embed="rId4"/>
                <a:stretch>
                  <a:fillRect l="-880" t="-2058" b="-617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01220" y="42930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876528" y="5229200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876528" y="2492896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3059832" y="3284984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2924200" y="5517232"/>
            <a:ext cx="216024" cy="216024"/>
          </a:xfrm>
          <a:prstGeom prst="ellipse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>
            <a:stCxn id="21" idx="6"/>
            <a:endCxn id="14" idx="3"/>
          </p:cNvCxnSpPr>
          <p:nvPr/>
        </p:nvCxnSpPr>
        <p:spPr bwMode="auto">
          <a:xfrm flipV="1">
            <a:off x="3275856" y="2677284"/>
            <a:ext cx="2632308" cy="71571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>
            <a:stCxn id="15" idx="4"/>
            <a:endCxn id="14" idx="4"/>
          </p:cNvCxnSpPr>
          <p:nvPr/>
        </p:nvCxnSpPr>
        <p:spPr bwMode="auto">
          <a:xfrm flipV="1">
            <a:off x="5209232" y="2708920"/>
            <a:ext cx="775308" cy="18002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Connector 25"/>
          <p:cNvCxnSpPr>
            <a:stCxn id="12" idx="7"/>
            <a:endCxn id="14" idx="5"/>
          </p:cNvCxnSpPr>
          <p:nvPr/>
        </p:nvCxnSpPr>
        <p:spPr bwMode="auto">
          <a:xfrm flipV="1">
            <a:off x="6060916" y="2677284"/>
            <a:ext cx="0" cy="258355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>
            <a:stCxn id="23" idx="6"/>
            <a:endCxn id="12" idx="5"/>
          </p:cNvCxnSpPr>
          <p:nvPr/>
        </p:nvCxnSpPr>
        <p:spPr bwMode="auto">
          <a:xfrm flipV="1">
            <a:off x="3140224" y="5413588"/>
            <a:ext cx="2920692" cy="21165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>
            <a:endCxn id="21" idx="4"/>
          </p:cNvCxnSpPr>
          <p:nvPr/>
        </p:nvCxnSpPr>
        <p:spPr bwMode="auto">
          <a:xfrm flipV="1">
            <a:off x="2958487" y="3501008"/>
            <a:ext cx="209357" cy="212423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>
            <a:stCxn id="21" idx="2"/>
          </p:cNvCxnSpPr>
          <p:nvPr/>
        </p:nvCxnSpPr>
        <p:spPr bwMode="auto">
          <a:xfrm>
            <a:off x="3059832" y="3392996"/>
            <a:ext cx="2119172" cy="98322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endCxn id="15" idx="3"/>
          </p:cNvCxnSpPr>
          <p:nvPr/>
        </p:nvCxnSpPr>
        <p:spPr bwMode="auto">
          <a:xfrm flipV="1">
            <a:off x="3026735" y="4477484"/>
            <a:ext cx="2106121" cy="11182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Connector 37"/>
          <p:cNvCxnSpPr>
            <a:endCxn id="15" idx="0"/>
          </p:cNvCxnSpPr>
          <p:nvPr/>
        </p:nvCxnSpPr>
        <p:spPr bwMode="auto">
          <a:xfrm flipH="1" flipV="1">
            <a:off x="5209232" y="4293096"/>
            <a:ext cx="775308" cy="111612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Line Callout 3 (Border and Accent Bar) 1"/>
          <p:cNvSpPr/>
          <p:nvPr/>
        </p:nvSpPr>
        <p:spPr bwMode="auto">
          <a:xfrm>
            <a:off x="1182557" y="5804036"/>
            <a:ext cx="6634869" cy="990995"/>
          </a:xfrm>
          <a:prstGeom prst="accentBorderCallout3">
            <a:avLst>
              <a:gd name="adj1" fmla="val 83569"/>
              <a:gd name="adj2" fmla="val 100212"/>
              <a:gd name="adj3" fmla="val -49118"/>
              <a:gd name="adj4" fmla="val 109988"/>
              <a:gd name="adj5" fmla="val -172237"/>
              <a:gd name="adj6" fmla="val 106913"/>
              <a:gd name="adj7" fmla="val -226380"/>
              <a:gd name="adj8" fmla="val 75952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algn="l">
              <a:spcBef>
                <a:spcPct val="50000"/>
              </a:spcBef>
            </a:pPr>
            <a:r>
              <a:rPr lang="en-US" altLang="en-US" sz="1600" dirty="0">
                <a:solidFill>
                  <a:srgbClr val="000000"/>
                </a:solidFill>
              </a:rPr>
              <a:t>the pairs (edges of the graph) will do the job</a:t>
            </a:r>
          </a:p>
        </p:txBody>
      </p:sp>
    </p:spTree>
    <p:extLst>
      <p:ext uri="{BB962C8B-B14F-4D97-AF65-F5344CB8AC3E}">
        <p14:creationId xmlns:p14="http://schemas.microsoft.com/office/powerpoint/2010/main" val="10537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16927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3200" i="1" dirty="0">
                        <a:solidFill>
                          <a:srgbClr val="FF0000"/>
                        </a:solidFill>
                        <a:latin typeface="Cambria Math"/>
                      </a:rPr>
                      <m:t>−2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nets: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General case  (bounded VC-dim)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First Attempt</a:t>
                </a: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1692771"/>
              </a:xfrm>
              <a:prstGeom prst="rect">
                <a:avLst/>
              </a:prstGeom>
              <a:blipFill rotWithShape="1">
                <a:blip r:embed="rId2"/>
                <a:stretch>
                  <a:fillRect l="-1200" t="-5415" b="-758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תמונה 3"/>
          <p:cNvPicPr/>
          <p:nvPr/>
        </p:nvPicPr>
        <p:blipFill rotWithShape="1">
          <a:blip r:embed="rId3"/>
          <a:srcRect l="2745" t="27226" r="59981" b="23972"/>
          <a:stretch/>
        </p:blipFill>
        <p:spPr bwMode="auto">
          <a:xfrm>
            <a:off x="971600" y="2824515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אליפסה 22"/>
          <p:cNvSpPr/>
          <p:nvPr/>
        </p:nvSpPr>
        <p:spPr bwMode="auto">
          <a:xfrm rot="3830229">
            <a:off x="2373109" y="2898923"/>
            <a:ext cx="114073" cy="1672194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אליפסה 4"/>
          <p:cNvSpPr/>
          <p:nvPr/>
        </p:nvSpPr>
        <p:spPr bwMode="auto">
          <a:xfrm flipH="1" flipV="1">
            <a:off x="3851920" y="390463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אליפסה 5"/>
          <p:cNvSpPr/>
          <p:nvPr/>
        </p:nvSpPr>
        <p:spPr bwMode="auto">
          <a:xfrm flipH="1" flipV="1">
            <a:off x="3252232" y="405703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אליפסה 6"/>
          <p:cNvSpPr/>
          <p:nvPr/>
        </p:nvSpPr>
        <p:spPr bwMode="auto">
          <a:xfrm flipH="1" flipV="1">
            <a:off x="3563888" y="354459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/>
          <p:cNvSpPr/>
          <p:nvPr/>
        </p:nvSpPr>
        <p:spPr bwMode="auto">
          <a:xfrm flipH="1" flipV="1">
            <a:off x="2735796" y="413488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/>
          <p:cNvSpPr/>
          <p:nvPr/>
        </p:nvSpPr>
        <p:spPr bwMode="auto">
          <a:xfrm flipH="1" flipV="1">
            <a:off x="1763688" y="397152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9"/>
          <p:cNvSpPr/>
          <p:nvPr/>
        </p:nvSpPr>
        <p:spPr bwMode="auto">
          <a:xfrm flipH="1" flipV="1">
            <a:off x="3347864" y="326466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0"/>
          <p:cNvSpPr/>
          <p:nvPr/>
        </p:nvSpPr>
        <p:spPr bwMode="auto">
          <a:xfrm flipH="1" flipV="1">
            <a:off x="2267744" y="326466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אליפסה 11"/>
          <p:cNvSpPr/>
          <p:nvPr/>
        </p:nvSpPr>
        <p:spPr bwMode="auto">
          <a:xfrm flipH="1" flipV="1">
            <a:off x="2460144" y="332857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/>
          <p:cNvSpPr/>
          <p:nvPr/>
        </p:nvSpPr>
        <p:spPr bwMode="auto">
          <a:xfrm flipH="1" flipV="1">
            <a:off x="2915816" y="34005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/>
          <p:cNvSpPr/>
          <p:nvPr/>
        </p:nvSpPr>
        <p:spPr bwMode="auto">
          <a:xfrm flipH="1" flipV="1">
            <a:off x="2123728" y="420943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/>
          <p:cNvSpPr/>
          <p:nvPr/>
        </p:nvSpPr>
        <p:spPr bwMode="auto">
          <a:xfrm flipH="1" flipV="1">
            <a:off x="1740064" y="325656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/>
          <p:cNvSpPr/>
          <p:nvPr/>
        </p:nvSpPr>
        <p:spPr bwMode="auto">
          <a:xfrm flipH="1" flipV="1">
            <a:off x="2915816" y="391274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/>
          <p:cNvSpPr/>
          <p:nvPr/>
        </p:nvSpPr>
        <p:spPr bwMode="auto">
          <a:xfrm flipH="1" flipV="1">
            <a:off x="3828296" y="332857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/>
          <p:cNvSpPr/>
          <p:nvPr/>
        </p:nvSpPr>
        <p:spPr bwMode="auto">
          <a:xfrm flipH="1" flipV="1">
            <a:off x="3180224" y="361660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/>
          <p:cNvSpPr/>
          <p:nvPr/>
        </p:nvSpPr>
        <p:spPr bwMode="auto">
          <a:xfrm flipH="1" flipV="1">
            <a:off x="3180220" y="3616603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אליפסה 20"/>
          <p:cNvSpPr/>
          <p:nvPr/>
        </p:nvSpPr>
        <p:spPr bwMode="auto">
          <a:xfrm flipH="1" flipV="1">
            <a:off x="2892192" y="3904635"/>
            <a:ext cx="95632" cy="63902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flipH="1" flipV="1">
            <a:off x="2915816" y="3400579"/>
            <a:ext cx="95632" cy="63902"/>
          </a:xfrm>
          <a:prstGeom prst="ellipse">
            <a:avLst/>
          </a:prstGeom>
          <a:solidFill>
            <a:schemeClr val="accent2"/>
          </a:solidFill>
          <a:ln w="25400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rot="1994654">
            <a:off x="2620530" y="3462735"/>
            <a:ext cx="909825" cy="131244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5" name="אליפסה 24"/>
          <p:cNvSpPr/>
          <p:nvPr/>
        </p:nvSpPr>
        <p:spPr bwMode="auto">
          <a:xfrm rot="2799784">
            <a:off x="3035577" y="3379643"/>
            <a:ext cx="200846" cy="789079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/>
          <p:cNvSpPr/>
          <p:nvPr/>
        </p:nvSpPr>
        <p:spPr bwMode="auto">
          <a:xfrm rot="5105228">
            <a:off x="2221159" y="3123435"/>
            <a:ext cx="215247" cy="1767947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/>
          <p:cNvSpPr/>
          <p:nvPr/>
        </p:nvSpPr>
        <p:spPr bwMode="auto">
          <a:xfrm flipH="1" flipV="1">
            <a:off x="1762693" y="3965043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 Box 3"/>
              <p:cNvSpPr txBox="1">
                <a:spLocks noChangeArrowheads="1"/>
              </p:cNvSpPr>
              <p:nvPr/>
            </p:nvSpPr>
            <p:spPr bwMode="auto">
              <a:xfrm>
                <a:off x="457653" y="5098863"/>
                <a:ext cx="8640960" cy="14264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Consider two disjoint </a:t>
                </a:r>
                <a:r>
                  <a:rPr lang="en-US" altLang="en-US" sz="2000" i="0" dirty="0">
                    <a:solidFill>
                      <a:srgbClr val="FF0000"/>
                    </a:solidFill>
                    <a:latin typeface="+mj-lt"/>
                  </a:rPr>
                  <a:t>ϵ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nets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for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, and take their Cartesian product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en-US" sz="2000" dirty="0">
                    <a:solidFill>
                      <a:schemeClr val="bg2"/>
                    </a:solidFill>
                  </a:rPr>
                  <a:t>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</a:rPr>
                  <a:t>-net of size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𝑙𝑜𝑔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altLang="en-US" sz="20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653" y="5098863"/>
                <a:ext cx="8640960" cy="1426481"/>
              </a:xfrm>
              <a:prstGeom prst="rect">
                <a:avLst/>
              </a:prstGeom>
              <a:blipFill rotWithShape="0">
                <a:blip r:embed="rId4"/>
                <a:stretch>
                  <a:fillRect l="-7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822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roadmap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107504" y="836712"/>
                <a:ext cx="9036496" cy="5544616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Hypergraphs</a:t>
                </a:r>
                <a:r>
                  <a:rPr lang="en-US" sz="2000" b="1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=(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,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projections/traces on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Shattering, VC-dimension, and shatter functions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Examples: Exercises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Sauer–Shelah–Perles lemma and proof</a:t>
                </a:r>
                <a:endParaRPr lang="en-US" sz="20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Linearization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Relation to basic convexity and Radon’s Theorem (or Radon’s Lemma for Andreas)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Abstract Convexity spaces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Application of VC-dim point of view: Closing an open problem of G. Kalai (from the 70’s)  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endParaRPr lang="en-US" sz="2000" dirty="0">
                  <a:solidFill>
                    <a:srgbClr val="000000"/>
                  </a:solidFill>
                  <a:highlight>
                    <a:srgbClr val="FFFF00"/>
                  </a:highlight>
                  <a:latin typeface="Comic Sans MS" pitchFamily="34" charset="0"/>
                </a:endParaRP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Another goodie: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-nets and generalizations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 VC-dim in Extremal graph theory</a:t>
                </a:r>
                <a:endParaRPr lang="en-US" sz="18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36712"/>
                <a:ext cx="9036496" cy="5544616"/>
              </a:xfrm>
              <a:prstGeom prst="rect">
                <a:avLst/>
              </a:prstGeom>
              <a:blipFill>
                <a:blip r:embed="rId3"/>
                <a:stretch>
                  <a:fillRect l="-202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437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96752"/>
                <a:ext cx="8640960" cy="3754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tx1"/>
                    </a:solidFill>
                  </a:rPr>
                  <a:t>For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Define: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𝑉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, </m:t>
                        </m:r>
                        <m:sSub>
                          <m:sSub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≔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𝑆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𝑆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We saw already :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d>
                      <m:d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d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     </m:t>
                    </m:r>
                    <m:groupChr>
                      <m:groupChrPr>
                        <m:chr m:val="⇒"/>
                        <m:pos m:val="top"/>
                        <m:vertJc m:val="top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groupChrPr>
                      <m:e>
                        <m:r>
                          <m:rPr>
                            <m:brk m:alnAt="1"/>
                          </m:r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</m:e>
                    </m:groupCh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en-US" sz="20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(PF: was an Exercise)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Note: 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~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e>
                      <m:sup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-net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H</m:t>
                        </m:r>
                      </m:e>
                      <m:sub>
                        <m:r>
                          <a:rPr lang="en-US" altLang="en-US" sz="200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is an </a:t>
                </a:r>
                <a:r>
                  <a:rPr lang="en-US" altLang="en-US" sz="2000" b="0" i="0" dirty="0">
                    <a:solidFill>
                      <a:srgbClr val="FF0000"/>
                    </a:solidFill>
                    <a:latin typeface="+mj-lt"/>
                  </a:rPr>
                  <a:t>ϵ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-2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-net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so we obtain: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𝑙𝑜𝑔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96752"/>
                <a:ext cx="8640960" cy="3754874"/>
              </a:xfrm>
              <a:prstGeom prst="rect">
                <a:avLst/>
              </a:prstGeom>
              <a:blipFill>
                <a:blip r:embed="rId3"/>
                <a:stretch>
                  <a:fillRect l="-776" t="-81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Better approach </a:t>
            </a:r>
          </a:p>
        </p:txBody>
      </p:sp>
    </p:spTree>
    <p:extLst>
      <p:ext uri="{BB962C8B-B14F-4D97-AF65-F5344CB8AC3E}">
        <p14:creationId xmlns:p14="http://schemas.microsoft.com/office/powerpoint/2010/main" val="250260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𝑙𝑜𝑔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Can we do much better?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2276872"/>
                <a:ext cx="8640960" cy="4528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				No!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e.g., a Steiner System (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[Wilson ’72 ,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Keevash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‘14]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)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		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    =  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2)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	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-uniform hypergraph each pair of vertices covered exactly once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i="0" dirty="0">
                    <a:latin typeface="+mj-lt"/>
                  </a:rPr>
                  <a:t>Note: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type m:val="noBar"/>
                                <m:ctrl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den>
                    </m:f>
                  </m:oMath>
                </a14:m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altLang="en-US" sz="20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en-US" sz="20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dim</m:t>
                          </m:r>
                        </m:fName>
                        <m:e>
                          <m:d>
                            <m:d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</m:d>
                        </m:e>
                      </m:func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?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 Put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r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so….. 	Any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ϵ-2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-net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is of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Ω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However, here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is small (i.e. a constant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𝑟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).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276872"/>
                <a:ext cx="8640960" cy="4528676"/>
              </a:xfrm>
              <a:prstGeom prst="rect">
                <a:avLst/>
              </a:prstGeom>
              <a:blipFill rotWithShape="1">
                <a:blip r:embed="rId4"/>
                <a:stretch>
                  <a:fillRect l="-705" t="-6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607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𝑙𝑜𝑔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Can we do much better?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2276872"/>
                <a:ext cx="8640960" cy="8617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What happens if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/>
                  <a:t> is fixed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n</m:t>
                    </m:r>
                  </m:oMath>
                </a14:m>
                <a:r>
                  <a:rPr lang="en-US" altLang="en-US" sz="2000" dirty="0"/>
                  <a:t> is arbitrary large?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276872"/>
                <a:ext cx="8640960" cy="861774"/>
              </a:xfrm>
              <a:prstGeom prst="rect">
                <a:avLst/>
              </a:prstGeom>
              <a:blipFill rotWithShape="1">
                <a:blip r:embed="rId4"/>
                <a:stretch>
                  <a:fillRect l="-705" t="-354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755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𝑙𝑜𝑔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Can we do much better?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2276872"/>
                <a:ext cx="8640960" cy="3290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				No!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Consider e.g., the complete graph on vertices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		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  <m: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  </m:t>
                    </m:r>
                    <m:d>
                      <m:dPr>
                        <m:begChr m:val="|"/>
                        <m:endChr m:val="|"/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US" altLang="en-US" sz="2000" i="0" dirty="0">
                    <a:latin typeface="+mj-lt"/>
                  </a:rPr>
                  <a:t> Note: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𝑛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func>
                        <m:funcPr>
                          <m:ctrlPr>
                            <a:rPr lang="en-US" altLang="en-US" sz="20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en-US" sz="2000" b="0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dim</m:t>
                          </m:r>
                        </m:fName>
                        <m:e>
                          <m:d>
                            <m:d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𝐻</m:t>
                              </m:r>
                            </m:e>
                          </m:d>
                        </m:e>
                      </m:func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?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 Put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so….. 	any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ϵ-2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-net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is of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rgbClr val="FF0000"/>
                            </a:solidFill>
                            <a:latin typeface="Cambria Math"/>
                          </a:rPr>
                          <m:t>E</m:t>
                        </m:r>
                      </m:e>
                    </m:d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Ω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f>
                      <m:f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e>
                          <m:sup>
                            <m: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However, here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is small (i.e.,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2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)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276872"/>
                <a:ext cx="8640960" cy="3290388"/>
              </a:xfrm>
              <a:prstGeom prst="rect">
                <a:avLst/>
              </a:prstGeom>
              <a:blipFill rotWithShape="1">
                <a:blip r:embed="rId4"/>
                <a:stretch>
                  <a:fillRect l="-705" t="-92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43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p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𝑙𝑜𝑔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 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en-US" sz="2000" i="1" dirty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den>
                              </m:f>
                            </m:e>
                          </m:func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114" y="1124744"/>
                <a:ext cx="8640960" cy="124553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Can we do much better?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2276872"/>
                <a:ext cx="8640960" cy="8617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What happens if </a:t>
                </a:r>
                <a14:m>
                  <m:oMath xmlns:m="http://schemas.openxmlformats.org/officeDocument/2006/math">
                    <m:r>
                      <a:rPr 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/>
                  <a:t> is fixed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n</m:t>
                    </m:r>
                  </m:oMath>
                </a14:m>
                <a:r>
                  <a:rPr lang="en-US" altLang="en-US" sz="2000" dirty="0"/>
                  <a:t> is arbitrary large?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276872"/>
                <a:ext cx="8640960" cy="861774"/>
              </a:xfrm>
              <a:prstGeom prst="rect">
                <a:avLst/>
              </a:prstGeom>
              <a:blipFill rotWithShape="1">
                <a:blip r:embed="rId4"/>
                <a:stretch>
                  <a:fillRect l="-705" t="-354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022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51520" y="1196752"/>
                <a:ext cx="8640960" cy="15527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 [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Alon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Jartoux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-Keller-</a:t>
                </a:r>
                <a:r>
                  <a:rPr lang="en-US" altLang="en-US" sz="2000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Yuditsky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2000" dirty="0"/>
                  <a:t>] 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fixed. Any hypergraph with VC-dim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d </a:t>
                </a:r>
                <a:r>
                  <a:rPr lang="en-US" altLang="en-US" sz="2000" dirty="0"/>
                  <a:t>on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𝑛</m:t>
                    </m:r>
                    <m:r>
                      <a:rPr lang="en-US" altLang="en-US" sz="2000" b="0" i="1" smtClean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en-US" sz="2000" dirty="0"/>
                  <a:t> vertices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 admits an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  of size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𝑑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altLang="en-US" sz="2000" dirty="0"/>
                  <a:t> </a:t>
                </a:r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196752"/>
                <a:ext cx="8640960" cy="1552733"/>
              </a:xfrm>
              <a:prstGeom prst="rect">
                <a:avLst/>
              </a:prstGeom>
              <a:blipFill>
                <a:blip r:embed="rId3"/>
                <a:stretch>
                  <a:fillRect l="-705" t="-1961" b="-117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Yes We Can!</a:t>
            </a:r>
          </a:p>
        </p:txBody>
      </p:sp>
    </p:spTree>
    <p:extLst>
      <p:ext uri="{BB962C8B-B14F-4D97-AF65-F5344CB8AC3E}">
        <p14:creationId xmlns:p14="http://schemas.microsoft.com/office/powerpoint/2010/main" val="180978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 Box 3"/>
              <p:cNvSpPr txBox="1">
                <a:spLocks noChangeArrowheads="1"/>
              </p:cNvSpPr>
              <p:nvPr/>
            </p:nvSpPr>
            <p:spPr bwMode="auto">
              <a:xfrm>
                <a:off x="287524" y="980728"/>
                <a:ext cx="8568952" cy="28030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Matching with a low crossing number </a:t>
                </a:r>
                <a:r>
                  <a:rPr lang="en-US" altLang="en-US" sz="2000" dirty="0"/>
                  <a:t>[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Welzl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’88, Chazelle-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Welzl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‘89</a:t>
                </a:r>
                <a:r>
                  <a:rPr lang="en-US" altLang="en-US" sz="2000" dirty="0"/>
                  <a:t>]: Let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=(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 </m:t>
                    </m:r>
                  </m:oMath>
                </a14:m>
                <a:r>
                  <a:rPr lang="en-US" altLang="en-US" sz="2000" dirty="0"/>
                  <a:t>be a hypergraph with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𝑑𝑖𝑚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⁡(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𝐻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)=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.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Then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∃</m:t>
                    </m:r>
                  </m:oMath>
                </a14:m>
                <a:r>
                  <a:rPr lang="en-US" altLang="en-US" sz="2000" dirty="0"/>
                  <a:t> matching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M</m:t>
                    </m:r>
                    <m:r>
                      <a:rPr lang="en-US" altLang="en-US" sz="20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/>
                  <a:t>on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</m:oMath>
                </a14:m>
                <a:r>
                  <a:rPr lang="en-US" altLang="en-US" sz="2000" dirty="0"/>
                  <a:t> (i.e.,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 vertex-disjoint pairs)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∀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: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#{</a:t>
                </a:r>
                <a:r>
                  <a:rPr lang="en-US" altLang="en-US" sz="2000" dirty="0"/>
                  <a:t>pairs in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𝑀</m:t>
                    </m:r>
                  </m:oMath>
                </a14:m>
                <a:r>
                  <a:rPr lang="en-US" altLang="en-US" sz="2000" dirty="0"/>
                  <a:t> with one vertex in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altLang="en-US" sz="2000" dirty="0"/>
                  <a:t> and one outside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}</a:t>
                </a:r>
                <a:r>
                  <a:rPr lang="en-US" altLang="en-US" sz="2000" dirty="0"/>
                  <a:t> is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𝑂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e>
                        </m:d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1− 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2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524" y="980728"/>
                <a:ext cx="8568952" cy="2803011"/>
              </a:xfrm>
              <a:prstGeom prst="rect">
                <a:avLst/>
              </a:prstGeom>
              <a:blipFill rotWithShape="0">
                <a:blip r:embed="rId3"/>
                <a:stretch>
                  <a:fillRect l="-7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Main Tool</a:t>
            </a:r>
          </a:p>
        </p:txBody>
      </p:sp>
      <p:sp>
        <p:nvSpPr>
          <p:cNvPr id="4" name="צורה חופשית 3"/>
          <p:cNvSpPr/>
          <p:nvPr/>
        </p:nvSpPr>
        <p:spPr bwMode="auto">
          <a:xfrm>
            <a:off x="1809965" y="4528085"/>
            <a:ext cx="1517172" cy="1368541"/>
          </a:xfrm>
          <a:custGeom>
            <a:avLst/>
            <a:gdLst>
              <a:gd name="connsiteX0" fmla="*/ 329553 w 1517172"/>
              <a:gd name="connsiteY0" fmla="*/ 961092 h 1368541"/>
              <a:gd name="connsiteX1" fmla="*/ 1080 w 1517172"/>
              <a:gd name="connsiteY1" fmla="*/ 463942 h 1368541"/>
              <a:gd name="connsiteX2" fmla="*/ 444963 w 1517172"/>
              <a:gd name="connsiteY2" fmla="*/ 28936 h 1368541"/>
              <a:gd name="connsiteX3" fmla="*/ 1350485 w 1517172"/>
              <a:gd name="connsiteY3" fmla="*/ 108835 h 1368541"/>
              <a:gd name="connsiteX4" fmla="*/ 1501406 w 1517172"/>
              <a:gd name="connsiteY4" fmla="*/ 659251 h 1368541"/>
              <a:gd name="connsiteX5" fmla="*/ 1146299 w 1517172"/>
              <a:gd name="connsiteY5" fmla="*/ 1342831 h 1368541"/>
              <a:gd name="connsiteX6" fmla="*/ 631394 w 1517172"/>
              <a:gd name="connsiteY6" fmla="*/ 1200789 h 1368541"/>
              <a:gd name="connsiteX7" fmla="*/ 329553 w 1517172"/>
              <a:gd name="connsiteY7" fmla="*/ 961092 h 136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7172" h="1368541">
                <a:moveTo>
                  <a:pt x="329553" y="961092"/>
                </a:moveTo>
                <a:cubicBezTo>
                  <a:pt x="224501" y="838284"/>
                  <a:pt x="-18155" y="619301"/>
                  <a:pt x="1080" y="463942"/>
                </a:cubicBezTo>
                <a:cubicBezTo>
                  <a:pt x="20315" y="308583"/>
                  <a:pt x="220062" y="88121"/>
                  <a:pt x="444963" y="28936"/>
                </a:cubicBezTo>
                <a:cubicBezTo>
                  <a:pt x="669864" y="-30249"/>
                  <a:pt x="1174411" y="3783"/>
                  <a:pt x="1350485" y="108835"/>
                </a:cubicBezTo>
                <a:cubicBezTo>
                  <a:pt x="1526559" y="213887"/>
                  <a:pt x="1535437" y="453585"/>
                  <a:pt x="1501406" y="659251"/>
                </a:cubicBezTo>
                <a:cubicBezTo>
                  <a:pt x="1467375" y="864917"/>
                  <a:pt x="1291301" y="1252575"/>
                  <a:pt x="1146299" y="1342831"/>
                </a:cubicBezTo>
                <a:cubicBezTo>
                  <a:pt x="1001297" y="1433087"/>
                  <a:pt x="764559" y="1261453"/>
                  <a:pt x="631394" y="1200789"/>
                </a:cubicBezTo>
                <a:cubicBezTo>
                  <a:pt x="498229" y="1140125"/>
                  <a:pt x="434605" y="1083900"/>
                  <a:pt x="329553" y="961092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צורה חופשית 4"/>
          <p:cNvSpPr/>
          <p:nvPr/>
        </p:nvSpPr>
        <p:spPr bwMode="auto">
          <a:xfrm>
            <a:off x="2471910" y="4022243"/>
            <a:ext cx="2964186" cy="1363614"/>
          </a:xfrm>
          <a:custGeom>
            <a:avLst/>
            <a:gdLst>
              <a:gd name="connsiteX0" fmla="*/ 1879866 w 2964186"/>
              <a:gd name="connsiteY0" fmla="*/ 1315697 h 1363614"/>
              <a:gd name="connsiteX1" fmla="*/ 1178530 w 2964186"/>
              <a:gd name="connsiteY1" fmla="*/ 1351208 h 1363614"/>
              <a:gd name="connsiteX2" fmla="*/ 273008 w 2964186"/>
              <a:gd name="connsiteY2" fmla="*/ 1120389 h 1363614"/>
              <a:gd name="connsiteX3" fmla="*/ 24433 w 2964186"/>
              <a:gd name="connsiteY3" fmla="*/ 596606 h 1363614"/>
              <a:gd name="connsiteX4" fmla="*/ 770157 w 2964186"/>
              <a:gd name="connsiteY4" fmla="*/ 10680 h 1363614"/>
              <a:gd name="connsiteX5" fmla="*/ 1533637 w 2964186"/>
              <a:gd name="connsiteY5" fmla="*/ 232622 h 1363614"/>
              <a:gd name="connsiteX6" fmla="*/ 2297117 w 2964186"/>
              <a:gd name="connsiteY6" fmla="*/ 419053 h 1363614"/>
              <a:gd name="connsiteX7" fmla="*/ 2962942 w 2964186"/>
              <a:gd name="connsiteY7" fmla="*/ 667627 h 1363614"/>
              <a:gd name="connsiteX8" fmla="*/ 2448037 w 2964186"/>
              <a:gd name="connsiteY8" fmla="*/ 1173655 h 1363614"/>
              <a:gd name="connsiteX9" fmla="*/ 1879866 w 2964186"/>
              <a:gd name="connsiteY9" fmla="*/ 1315697 h 136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4186" h="1363614">
                <a:moveTo>
                  <a:pt x="1879866" y="1315697"/>
                </a:moveTo>
                <a:cubicBezTo>
                  <a:pt x="1668281" y="1345289"/>
                  <a:pt x="1446340" y="1383759"/>
                  <a:pt x="1178530" y="1351208"/>
                </a:cubicBezTo>
                <a:cubicBezTo>
                  <a:pt x="910720" y="1318657"/>
                  <a:pt x="465357" y="1246156"/>
                  <a:pt x="273008" y="1120389"/>
                </a:cubicBezTo>
                <a:cubicBezTo>
                  <a:pt x="80659" y="994622"/>
                  <a:pt x="-58425" y="781557"/>
                  <a:pt x="24433" y="596606"/>
                </a:cubicBezTo>
                <a:cubicBezTo>
                  <a:pt x="107291" y="411655"/>
                  <a:pt x="518623" y="71344"/>
                  <a:pt x="770157" y="10680"/>
                </a:cubicBezTo>
                <a:cubicBezTo>
                  <a:pt x="1021691" y="-49984"/>
                  <a:pt x="1279144" y="164560"/>
                  <a:pt x="1533637" y="232622"/>
                </a:cubicBezTo>
                <a:cubicBezTo>
                  <a:pt x="1788130" y="300684"/>
                  <a:pt x="2058900" y="346552"/>
                  <a:pt x="2297117" y="419053"/>
                </a:cubicBezTo>
                <a:cubicBezTo>
                  <a:pt x="2535335" y="491554"/>
                  <a:pt x="2937789" y="541860"/>
                  <a:pt x="2962942" y="667627"/>
                </a:cubicBezTo>
                <a:cubicBezTo>
                  <a:pt x="2988095" y="793394"/>
                  <a:pt x="2625590" y="1067123"/>
                  <a:pt x="2448037" y="1173655"/>
                </a:cubicBezTo>
                <a:cubicBezTo>
                  <a:pt x="2270484" y="1280187"/>
                  <a:pt x="2091451" y="1286105"/>
                  <a:pt x="1879866" y="1315697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צורה חופשית 11"/>
          <p:cNvSpPr/>
          <p:nvPr/>
        </p:nvSpPr>
        <p:spPr bwMode="auto">
          <a:xfrm>
            <a:off x="1674293" y="4894338"/>
            <a:ext cx="4337092" cy="1576128"/>
          </a:xfrm>
          <a:custGeom>
            <a:avLst/>
            <a:gdLst>
              <a:gd name="connsiteX0" fmla="*/ 12464 w 4337092"/>
              <a:gd name="connsiteY0" fmla="*/ 1065355 h 1576128"/>
              <a:gd name="connsiteX1" fmla="*/ 589513 w 4337092"/>
              <a:gd name="connsiteY1" fmla="*/ 497184 h 1576128"/>
              <a:gd name="connsiteX2" fmla="*/ 1521668 w 4337092"/>
              <a:gd name="connsiteY2" fmla="*/ 53301 h 1576128"/>
              <a:gd name="connsiteX3" fmla="*/ 2613622 w 4337092"/>
              <a:gd name="connsiteY3" fmla="*/ 17790 h 1576128"/>
              <a:gd name="connsiteX4" fmla="*/ 3820985 w 4337092"/>
              <a:gd name="connsiteY4" fmla="*/ 142078 h 1576128"/>
              <a:gd name="connsiteX5" fmla="*/ 4327012 w 4337092"/>
              <a:gd name="connsiteY5" fmla="*/ 781270 h 1576128"/>
              <a:gd name="connsiteX6" fmla="*/ 3412612 w 4337092"/>
              <a:gd name="connsiteY6" fmla="*/ 1216276 h 1576128"/>
              <a:gd name="connsiteX7" fmla="*/ 2063206 w 4337092"/>
              <a:gd name="connsiteY7" fmla="*/ 1544749 h 1576128"/>
              <a:gd name="connsiteX8" fmla="*/ 926864 w 4337092"/>
              <a:gd name="connsiteY8" fmla="*/ 1544749 h 1576128"/>
              <a:gd name="connsiteX9" fmla="*/ 252161 w 4337092"/>
              <a:gd name="connsiteY9" fmla="*/ 1384951 h 1576128"/>
              <a:gd name="connsiteX10" fmla="*/ 12464 w 4337092"/>
              <a:gd name="connsiteY10" fmla="*/ 1065355 h 157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7092" h="1576128">
                <a:moveTo>
                  <a:pt x="12464" y="1065355"/>
                </a:moveTo>
                <a:cubicBezTo>
                  <a:pt x="68689" y="917394"/>
                  <a:pt x="337979" y="665860"/>
                  <a:pt x="589513" y="497184"/>
                </a:cubicBezTo>
                <a:cubicBezTo>
                  <a:pt x="841047" y="328508"/>
                  <a:pt x="1184317" y="133200"/>
                  <a:pt x="1521668" y="53301"/>
                </a:cubicBezTo>
                <a:cubicBezTo>
                  <a:pt x="1859019" y="-26598"/>
                  <a:pt x="2230403" y="2994"/>
                  <a:pt x="2613622" y="17790"/>
                </a:cubicBezTo>
                <a:cubicBezTo>
                  <a:pt x="2996841" y="32586"/>
                  <a:pt x="3535420" y="14831"/>
                  <a:pt x="3820985" y="142078"/>
                </a:cubicBezTo>
                <a:cubicBezTo>
                  <a:pt x="4106550" y="269325"/>
                  <a:pt x="4395074" y="602237"/>
                  <a:pt x="4327012" y="781270"/>
                </a:cubicBezTo>
                <a:cubicBezTo>
                  <a:pt x="4258950" y="960303"/>
                  <a:pt x="3789913" y="1089030"/>
                  <a:pt x="3412612" y="1216276"/>
                </a:cubicBezTo>
                <a:cubicBezTo>
                  <a:pt x="3035311" y="1343522"/>
                  <a:pt x="2477497" y="1490003"/>
                  <a:pt x="2063206" y="1544749"/>
                </a:cubicBezTo>
                <a:cubicBezTo>
                  <a:pt x="1648915" y="1599495"/>
                  <a:pt x="1228705" y="1571382"/>
                  <a:pt x="926864" y="1544749"/>
                </a:cubicBezTo>
                <a:cubicBezTo>
                  <a:pt x="625023" y="1518116"/>
                  <a:pt x="404561" y="1464850"/>
                  <a:pt x="252161" y="1384951"/>
                </a:cubicBezTo>
                <a:cubicBezTo>
                  <a:pt x="99761" y="1305052"/>
                  <a:pt x="-43761" y="1213316"/>
                  <a:pt x="12464" y="1065355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/>
          <p:cNvSpPr/>
          <p:nvPr/>
        </p:nvSpPr>
        <p:spPr bwMode="auto">
          <a:xfrm flipH="1" flipV="1">
            <a:off x="2284246" y="478255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/>
          <p:cNvSpPr/>
          <p:nvPr/>
        </p:nvSpPr>
        <p:spPr bwMode="auto">
          <a:xfrm flipH="1" flipV="1">
            <a:off x="1997490" y="490845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flipH="1" flipV="1">
            <a:off x="3356248" y="432222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/>
          <p:cNvSpPr/>
          <p:nvPr/>
        </p:nvSpPr>
        <p:spPr bwMode="auto">
          <a:xfrm flipH="1" flipV="1">
            <a:off x="3995936" y="441041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flipH="1" flipV="1">
            <a:off x="3347296" y="477298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6" name="אליפסה 25"/>
          <p:cNvSpPr/>
          <p:nvPr/>
        </p:nvSpPr>
        <p:spPr bwMode="auto">
          <a:xfrm flipH="1" flipV="1">
            <a:off x="3813448" y="477942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7" name="אליפסה 26"/>
          <p:cNvSpPr/>
          <p:nvPr/>
        </p:nvSpPr>
        <p:spPr bwMode="auto">
          <a:xfrm flipH="1" flipV="1">
            <a:off x="3370076" y="542097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" name="אליפסה 27"/>
          <p:cNvSpPr/>
          <p:nvPr/>
        </p:nvSpPr>
        <p:spPr bwMode="auto">
          <a:xfrm flipH="1" flipV="1">
            <a:off x="3813448" y="599862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9" name="אליפסה 28"/>
          <p:cNvSpPr/>
          <p:nvPr/>
        </p:nvSpPr>
        <p:spPr bwMode="auto">
          <a:xfrm flipH="1" flipV="1">
            <a:off x="3658109" y="517031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1" name="אליפסה 30"/>
          <p:cNvSpPr/>
          <p:nvPr/>
        </p:nvSpPr>
        <p:spPr bwMode="auto">
          <a:xfrm flipH="1" flipV="1">
            <a:off x="3108216" y="618853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2" name="אליפסה 31"/>
          <p:cNvSpPr/>
          <p:nvPr/>
        </p:nvSpPr>
        <p:spPr bwMode="auto">
          <a:xfrm flipH="1" flipV="1">
            <a:off x="3299480" y="579982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3" name="אליפסה 32"/>
          <p:cNvSpPr/>
          <p:nvPr/>
        </p:nvSpPr>
        <p:spPr bwMode="auto">
          <a:xfrm flipH="1" flipV="1">
            <a:off x="2568551" y="622048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4" name="אליפסה 33"/>
          <p:cNvSpPr/>
          <p:nvPr/>
        </p:nvSpPr>
        <p:spPr bwMode="auto">
          <a:xfrm flipH="1" flipV="1">
            <a:off x="2267744" y="599862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5" name="אליפסה 34"/>
          <p:cNvSpPr/>
          <p:nvPr/>
        </p:nvSpPr>
        <p:spPr bwMode="auto">
          <a:xfrm flipH="1" flipV="1">
            <a:off x="2272136" y="513836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6" name="אליפסה 35"/>
          <p:cNvSpPr/>
          <p:nvPr/>
        </p:nvSpPr>
        <p:spPr bwMode="auto">
          <a:xfrm flipH="1" flipV="1">
            <a:off x="2693630" y="548488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/>
          <p:cNvSpPr/>
          <p:nvPr/>
        </p:nvSpPr>
        <p:spPr bwMode="auto">
          <a:xfrm flipH="1" flipV="1">
            <a:off x="2741446" y="480979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8" name="אליפסה 37"/>
          <p:cNvSpPr/>
          <p:nvPr/>
        </p:nvSpPr>
        <p:spPr bwMode="auto">
          <a:xfrm flipH="1" flipV="1">
            <a:off x="4572000" y="46657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18" name="מחבר ישר 17"/>
          <p:cNvCxnSpPr/>
          <p:nvPr/>
        </p:nvCxnSpPr>
        <p:spPr bwMode="auto">
          <a:xfrm>
            <a:off x="3393083" y="4389865"/>
            <a:ext cx="625683" cy="6559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מחבר ישר 41"/>
          <p:cNvCxnSpPr/>
          <p:nvPr/>
        </p:nvCxnSpPr>
        <p:spPr bwMode="auto">
          <a:xfrm flipV="1">
            <a:off x="3881479" y="4738729"/>
            <a:ext cx="692411" cy="607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אליפסה 43"/>
          <p:cNvSpPr/>
          <p:nvPr/>
        </p:nvSpPr>
        <p:spPr bwMode="auto">
          <a:xfrm flipH="1" flipV="1">
            <a:off x="2893846" y="437774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45" name="מחבר ישר 44"/>
          <p:cNvCxnSpPr>
            <a:endCxn id="29" idx="4"/>
          </p:cNvCxnSpPr>
          <p:nvPr/>
        </p:nvCxnSpPr>
        <p:spPr bwMode="auto">
          <a:xfrm>
            <a:off x="3419872" y="4809793"/>
            <a:ext cx="286053" cy="36052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מחבר ישר 46"/>
          <p:cNvCxnSpPr>
            <a:endCxn id="37" idx="0"/>
          </p:cNvCxnSpPr>
          <p:nvPr/>
        </p:nvCxnSpPr>
        <p:spPr bwMode="auto">
          <a:xfrm flipH="1">
            <a:off x="2789262" y="4377745"/>
            <a:ext cx="126554" cy="4959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מחבר ישר 48"/>
          <p:cNvCxnSpPr>
            <a:endCxn id="20" idx="1"/>
          </p:cNvCxnSpPr>
          <p:nvPr/>
        </p:nvCxnSpPr>
        <p:spPr bwMode="auto">
          <a:xfrm flipH="1">
            <a:off x="2079117" y="4817899"/>
            <a:ext cx="243173" cy="14509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מחבר ישר 50"/>
          <p:cNvCxnSpPr>
            <a:stCxn id="39" idx="4"/>
          </p:cNvCxnSpPr>
          <p:nvPr/>
        </p:nvCxnSpPr>
        <p:spPr bwMode="auto">
          <a:xfrm flipH="1">
            <a:off x="4427984" y="5087355"/>
            <a:ext cx="240216" cy="37051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מחבר ישר 52"/>
          <p:cNvCxnSpPr>
            <a:stCxn id="35" idx="1"/>
          </p:cNvCxnSpPr>
          <p:nvPr/>
        </p:nvCxnSpPr>
        <p:spPr bwMode="auto">
          <a:xfrm>
            <a:off x="2353763" y="5192908"/>
            <a:ext cx="418037" cy="33696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מחבר ישר 54"/>
          <p:cNvCxnSpPr>
            <a:stCxn id="28" idx="4"/>
            <a:endCxn id="27" idx="1"/>
          </p:cNvCxnSpPr>
          <p:nvPr/>
        </p:nvCxnSpPr>
        <p:spPr bwMode="auto">
          <a:xfrm flipH="1" flipV="1">
            <a:off x="3451703" y="5475522"/>
            <a:ext cx="409561" cy="523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מחבר ישר 57"/>
          <p:cNvCxnSpPr>
            <a:stCxn id="32" idx="5"/>
          </p:cNvCxnSpPr>
          <p:nvPr/>
        </p:nvCxnSpPr>
        <p:spPr bwMode="auto">
          <a:xfrm flipH="1">
            <a:off x="3149302" y="5809186"/>
            <a:ext cx="164183" cy="4407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0" name="מחבר ישר 59"/>
          <p:cNvCxnSpPr>
            <a:stCxn id="33" idx="7"/>
          </p:cNvCxnSpPr>
          <p:nvPr/>
        </p:nvCxnSpPr>
        <p:spPr bwMode="auto">
          <a:xfrm flipH="1" flipV="1">
            <a:off x="2339752" y="6033929"/>
            <a:ext cx="242804" cy="24109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2" name="אליפסה 61"/>
          <p:cNvSpPr/>
          <p:nvPr/>
        </p:nvSpPr>
        <p:spPr bwMode="auto">
          <a:xfrm flipH="1" flipV="1">
            <a:off x="4365888" y="582601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3" name="אליפסה 62"/>
          <p:cNvSpPr/>
          <p:nvPr/>
        </p:nvSpPr>
        <p:spPr bwMode="auto">
          <a:xfrm flipH="1" flipV="1">
            <a:off x="5124440" y="571236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64" name="מחבר ישר 63"/>
          <p:cNvCxnSpPr/>
          <p:nvPr/>
        </p:nvCxnSpPr>
        <p:spPr bwMode="auto">
          <a:xfrm flipV="1">
            <a:off x="4433919" y="5785313"/>
            <a:ext cx="692411" cy="607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5" name="צורה חופשית 64"/>
          <p:cNvSpPr/>
          <p:nvPr/>
        </p:nvSpPr>
        <p:spPr bwMode="auto">
          <a:xfrm>
            <a:off x="2459800" y="4005064"/>
            <a:ext cx="2964186" cy="1363614"/>
          </a:xfrm>
          <a:custGeom>
            <a:avLst/>
            <a:gdLst>
              <a:gd name="connsiteX0" fmla="*/ 1879866 w 2964186"/>
              <a:gd name="connsiteY0" fmla="*/ 1315697 h 1363614"/>
              <a:gd name="connsiteX1" fmla="*/ 1178530 w 2964186"/>
              <a:gd name="connsiteY1" fmla="*/ 1351208 h 1363614"/>
              <a:gd name="connsiteX2" fmla="*/ 273008 w 2964186"/>
              <a:gd name="connsiteY2" fmla="*/ 1120389 h 1363614"/>
              <a:gd name="connsiteX3" fmla="*/ 24433 w 2964186"/>
              <a:gd name="connsiteY3" fmla="*/ 596606 h 1363614"/>
              <a:gd name="connsiteX4" fmla="*/ 770157 w 2964186"/>
              <a:gd name="connsiteY4" fmla="*/ 10680 h 1363614"/>
              <a:gd name="connsiteX5" fmla="*/ 1533637 w 2964186"/>
              <a:gd name="connsiteY5" fmla="*/ 232622 h 1363614"/>
              <a:gd name="connsiteX6" fmla="*/ 2297117 w 2964186"/>
              <a:gd name="connsiteY6" fmla="*/ 419053 h 1363614"/>
              <a:gd name="connsiteX7" fmla="*/ 2962942 w 2964186"/>
              <a:gd name="connsiteY7" fmla="*/ 667627 h 1363614"/>
              <a:gd name="connsiteX8" fmla="*/ 2448037 w 2964186"/>
              <a:gd name="connsiteY8" fmla="*/ 1173655 h 1363614"/>
              <a:gd name="connsiteX9" fmla="*/ 1879866 w 2964186"/>
              <a:gd name="connsiteY9" fmla="*/ 1315697 h 136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4186" h="1363614">
                <a:moveTo>
                  <a:pt x="1879866" y="1315697"/>
                </a:moveTo>
                <a:cubicBezTo>
                  <a:pt x="1668281" y="1345289"/>
                  <a:pt x="1446340" y="1383759"/>
                  <a:pt x="1178530" y="1351208"/>
                </a:cubicBezTo>
                <a:cubicBezTo>
                  <a:pt x="910720" y="1318657"/>
                  <a:pt x="465357" y="1246156"/>
                  <a:pt x="273008" y="1120389"/>
                </a:cubicBezTo>
                <a:cubicBezTo>
                  <a:pt x="80659" y="994622"/>
                  <a:pt x="-58425" y="781557"/>
                  <a:pt x="24433" y="596606"/>
                </a:cubicBezTo>
                <a:cubicBezTo>
                  <a:pt x="107291" y="411655"/>
                  <a:pt x="518623" y="71344"/>
                  <a:pt x="770157" y="10680"/>
                </a:cubicBezTo>
                <a:cubicBezTo>
                  <a:pt x="1021691" y="-49984"/>
                  <a:pt x="1279144" y="164560"/>
                  <a:pt x="1533637" y="232622"/>
                </a:cubicBezTo>
                <a:cubicBezTo>
                  <a:pt x="1788130" y="300684"/>
                  <a:pt x="2058900" y="346552"/>
                  <a:pt x="2297117" y="419053"/>
                </a:cubicBezTo>
                <a:cubicBezTo>
                  <a:pt x="2535335" y="491554"/>
                  <a:pt x="2937789" y="541860"/>
                  <a:pt x="2962942" y="667627"/>
                </a:cubicBezTo>
                <a:cubicBezTo>
                  <a:pt x="2988095" y="793394"/>
                  <a:pt x="2625590" y="1067123"/>
                  <a:pt x="2448037" y="1173655"/>
                </a:cubicBezTo>
                <a:cubicBezTo>
                  <a:pt x="2270484" y="1280187"/>
                  <a:pt x="2091451" y="1286105"/>
                  <a:pt x="1879866" y="1315697"/>
                </a:cubicBezTo>
                <a:close/>
              </a:path>
            </a:pathLst>
          </a:cu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 w="57150">
                <a:solidFill>
                  <a:srgbClr val="FF0000"/>
                </a:solidFill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66" name="מחבר ישר 65"/>
          <p:cNvCxnSpPr/>
          <p:nvPr/>
        </p:nvCxnSpPr>
        <p:spPr bwMode="auto">
          <a:xfrm flipH="1">
            <a:off x="4427984" y="5097825"/>
            <a:ext cx="240216" cy="37051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אליפסה 38"/>
          <p:cNvSpPr/>
          <p:nvPr/>
        </p:nvSpPr>
        <p:spPr bwMode="auto">
          <a:xfrm flipH="1" flipV="1">
            <a:off x="4620384" y="508735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0" name="אליפסה 29"/>
          <p:cNvSpPr/>
          <p:nvPr/>
        </p:nvSpPr>
        <p:spPr bwMode="auto">
          <a:xfrm flipH="1" flipV="1">
            <a:off x="4355976" y="545333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9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Main </a:t>
            </a:r>
            <a:r>
              <a:rPr lang="en-US" altLang="en-US" sz="3200" dirty="0" err="1"/>
              <a:t>Thm</a:t>
            </a:r>
            <a:r>
              <a:rPr lang="en-US" altLang="en-US" sz="3200" dirty="0"/>
              <a:t>: Proof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51520" y="1052736"/>
                <a:ext cx="8784976" cy="1768433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u="sng" dirty="0"/>
                  <a:t>Theorem</a:t>
                </a:r>
                <a:r>
                  <a:rPr lang="en-US" altLang="en-US" sz="1800" dirty="0"/>
                  <a:t> [</a:t>
                </a:r>
                <a:r>
                  <a:rPr lang="en-US" altLang="en-US" sz="1800" dirty="0" err="1">
                    <a:solidFill>
                      <a:srgbClr val="7030A0"/>
                    </a:solidFill>
                  </a:rPr>
                  <a:t>Alon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1800" dirty="0" err="1">
                    <a:solidFill>
                      <a:srgbClr val="7030A0"/>
                    </a:solidFill>
                  </a:rPr>
                  <a:t>Jartoux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-Keller-</a:t>
                </a:r>
                <a:r>
                  <a:rPr lang="en-US" altLang="en-US" sz="1800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1800" dirty="0" err="1">
                    <a:solidFill>
                      <a:srgbClr val="7030A0"/>
                    </a:solidFill>
                  </a:rPr>
                  <a:t>Yuditsky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1800" dirty="0"/>
                  <a:t>]: Let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en-US" sz="1800" dirty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/>
                      </a:rPr>
                      <m:t>≤1</m:t>
                    </m:r>
                  </m:oMath>
                </a14:m>
                <a:r>
                  <a:rPr lang="en-US" altLang="en-US" sz="1800" dirty="0"/>
                  <a:t>. Any hypergraph with VC-dimension </a:t>
                </a:r>
                <a:r>
                  <a:rPr lang="en-US" altLang="en-US" sz="1800" i="1" dirty="0">
                    <a:solidFill>
                      <a:srgbClr val="FF0000"/>
                    </a:solidFill>
                  </a:rPr>
                  <a:t>d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800" dirty="0"/>
                  <a:t>on 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f>
                      <m:f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+1</m:t>
                                </m:r>
                              </m:sup>
                            </m:sSup>
                          </m:sup>
                        </m:sSup>
                      </m:den>
                    </m:f>
                    <m:r>
                      <a:rPr lang="en-US" altLang="en-US" sz="18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1800" dirty="0"/>
                  <a:t>vertices, admits an 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1800" dirty="0"/>
                  <a:t>-net of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𝑑</m:t>
                            </m:r>
                          </m:num>
                          <m:den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18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18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18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altLang="en-US" sz="1800" dirty="0"/>
                  <a:t>.</a:t>
                </a:r>
              </a:p>
            </p:txBody>
          </p:sp>
        </mc:Choice>
        <mc:Fallback xmlns="">
          <p:sp>
            <p:nvSpPr>
              <p:cNvPr id="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052736"/>
                <a:ext cx="8784976" cy="1768433"/>
              </a:xfrm>
              <a:prstGeom prst="rect">
                <a:avLst/>
              </a:prstGeom>
              <a:blipFill rotWithShape="1">
                <a:blip r:embed="rId2"/>
                <a:stretch>
                  <a:fillRect l="-555" r="-763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/>
              <p:cNvSpPr txBox="1">
                <a:spLocks noChangeArrowheads="1"/>
              </p:cNvSpPr>
              <p:nvPr/>
            </p:nvSpPr>
            <p:spPr bwMode="auto">
              <a:xfrm>
                <a:off x="287524" y="2901278"/>
                <a:ext cx="8748972" cy="11259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1800" dirty="0"/>
                  <a:t>be a matching with crossing number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𝑂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𝑉</m:t>
                            </m:r>
                          </m:e>
                        </m:d>
                      </m:e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1− </m:t>
                        </m:r>
                        <m:f>
                          <m:f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𝑑</m:t>
                                </m:r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+1</m:t>
                                </m:r>
                              </m:sup>
                            </m:sSup>
                          </m:den>
                        </m:f>
                      </m:sup>
                    </m:s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1800" dirty="0"/>
                  <a:t>. Let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/>
                  <a:t>, where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en-US" sz="1800" dirty="0"/>
                  <a:t> consists of the </a:t>
                </a:r>
                <a:r>
                  <a:rPr lang="en-US" altLang="en-US" sz="1800" dirty="0" err="1"/>
                  <a:t>hyperedges</a:t>
                </a:r>
                <a:r>
                  <a:rPr lang="en-US" altLang="en-US" sz="1800" dirty="0"/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|   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altLang="en-US" sz="1800" dirty="0"/>
                  <a:t>  for each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1800" dirty="0"/>
                  <a:t>.</a:t>
                </a:r>
              </a:p>
            </p:txBody>
          </p:sp>
        </mc:Choice>
        <mc:Fallback xmlns="">
          <p:sp>
            <p:nvSpPr>
              <p:cNvPr id="4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524" y="2901278"/>
                <a:ext cx="8748972" cy="1125949"/>
              </a:xfrm>
              <a:prstGeom prst="rect">
                <a:avLst/>
              </a:prstGeom>
              <a:blipFill rotWithShape="0">
                <a:blip r:embed="rId3"/>
                <a:stretch>
                  <a:fillRect l="-557" r="-906" b="-324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צורה חופשית 4"/>
          <p:cNvSpPr/>
          <p:nvPr/>
        </p:nvSpPr>
        <p:spPr bwMode="auto">
          <a:xfrm>
            <a:off x="2766796" y="4587452"/>
            <a:ext cx="1517172" cy="1368541"/>
          </a:xfrm>
          <a:custGeom>
            <a:avLst/>
            <a:gdLst>
              <a:gd name="connsiteX0" fmla="*/ 329553 w 1517172"/>
              <a:gd name="connsiteY0" fmla="*/ 961092 h 1368541"/>
              <a:gd name="connsiteX1" fmla="*/ 1080 w 1517172"/>
              <a:gd name="connsiteY1" fmla="*/ 463942 h 1368541"/>
              <a:gd name="connsiteX2" fmla="*/ 444963 w 1517172"/>
              <a:gd name="connsiteY2" fmla="*/ 28936 h 1368541"/>
              <a:gd name="connsiteX3" fmla="*/ 1350485 w 1517172"/>
              <a:gd name="connsiteY3" fmla="*/ 108835 h 1368541"/>
              <a:gd name="connsiteX4" fmla="*/ 1501406 w 1517172"/>
              <a:gd name="connsiteY4" fmla="*/ 659251 h 1368541"/>
              <a:gd name="connsiteX5" fmla="*/ 1146299 w 1517172"/>
              <a:gd name="connsiteY5" fmla="*/ 1342831 h 1368541"/>
              <a:gd name="connsiteX6" fmla="*/ 631394 w 1517172"/>
              <a:gd name="connsiteY6" fmla="*/ 1200789 h 1368541"/>
              <a:gd name="connsiteX7" fmla="*/ 329553 w 1517172"/>
              <a:gd name="connsiteY7" fmla="*/ 961092 h 136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7172" h="1368541">
                <a:moveTo>
                  <a:pt x="329553" y="961092"/>
                </a:moveTo>
                <a:cubicBezTo>
                  <a:pt x="224501" y="838284"/>
                  <a:pt x="-18155" y="619301"/>
                  <a:pt x="1080" y="463942"/>
                </a:cubicBezTo>
                <a:cubicBezTo>
                  <a:pt x="20315" y="308583"/>
                  <a:pt x="220062" y="88121"/>
                  <a:pt x="444963" y="28936"/>
                </a:cubicBezTo>
                <a:cubicBezTo>
                  <a:pt x="669864" y="-30249"/>
                  <a:pt x="1174411" y="3783"/>
                  <a:pt x="1350485" y="108835"/>
                </a:cubicBezTo>
                <a:cubicBezTo>
                  <a:pt x="1526559" y="213887"/>
                  <a:pt x="1535437" y="453585"/>
                  <a:pt x="1501406" y="659251"/>
                </a:cubicBezTo>
                <a:cubicBezTo>
                  <a:pt x="1467375" y="864917"/>
                  <a:pt x="1291301" y="1252575"/>
                  <a:pt x="1146299" y="1342831"/>
                </a:cubicBezTo>
                <a:cubicBezTo>
                  <a:pt x="1001297" y="1433087"/>
                  <a:pt x="764559" y="1261453"/>
                  <a:pt x="631394" y="1200789"/>
                </a:cubicBezTo>
                <a:cubicBezTo>
                  <a:pt x="498229" y="1140125"/>
                  <a:pt x="434605" y="1083900"/>
                  <a:pt x="329553" y="961092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צורה חופשית 5"/>
          <p:cNvSpPr/>
          <p:nvPr/>
        </p:nvSpPr>
        <p:spPr bwMode="auto">
          <a:xfrm>
            <a:off x="3552805" y="4081610"/>
            <a:ext cx="2964186" cy="1363614"/>
          </a:xfrm>
          <a:custGeom>
            <a:avLst/>
            <a:gdLst>
              <a:gd name="connsiteX0" fmla="*/ 1879866 w 2964186"/>
              <a:gd name="connsiteY0" fmla="*/ 1315697 h 1363614"/>
              <a:gd name="connsiteX1" fmla="*/ 1178530 w 2964186"/>
              <a:gd name="connsiteY1" fmla="*/ 1351208 h 1363614"/>
              <a:gd name="connsiteX2" fmla="*/ 273008 w 2964186"/>
              <a:gd name="connsiteY2" fmla="*/ 1120389 h 1363614"/>
              <a:gd name="connsiteX3" fmla="*/ 24433 w 2964186"/>
              <a:gd name="connsiteY3" fmla="*/ 596606 h 1363614"/>
              <a:gd name="connsiteX4" fmla="*/ 770157 w 2964186"/>
              <a:gd name="connsiteY4" fmla="*/ 10680 h 1363614"/>
              <a:gd name="connsiteX5" fmla="*/ 1533637 w 2964186"/>
              <a:gd name="connsiteY5" fmla="*/ 232622 h 1363614"/>
              <a:gd name="connsiteX6" fmla="*/ 2297117 w 2964186"/>
              <a:gd name="connsiteY6" fmla="*/ 419053 h 1363614"/>
              <a:gd name="connsiteX7" fmla="*/ 2962942 w 2964186"/>
              <a:gd name="connsiteY7" fmla="*/ 667627 h 1363614"/>
              <a:gd name="connsiteX8" fmla="*/ 2448037 w 2964186"/>
              <a:gd name="connsiteY8" fmla="*/ 1173655 h 1363614"/>
              <a:gd name="connsiteX9" fmla="*/ 1879866 w 2964186"/>
              <a:gd name="connsiteY9" fmla="*/ 1315697 h 136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4186" h="1363614">
                <a:moveTo>
                  <a:pt x="1879866" y="1315697"/>
                </a:moveTo>
                <a:cubicBezTo>
                  <a:pt x="1668281" y="1345289"/>
                  <a:pt x="1446340" y="1383759"/>
                  <a:pt x="1178530" y="1351208"/>
                </a:cubicBezTo>
                <a:cubicBezTo>
                  <a:pt x="910720" y="1318657"/>
                  <a:pt x="465357" y="1246156"/>
                  <a:pt x="273008" y="1120389"/>
                </a:cubicBezTo>
                <a:cubicBezTo>
                  <a:pt x="80659" y="994622"/>
                  <a:pt x="-58425" y="781557"/>
                  <a:pt x="24433" y="596606"/>
                </a:cubicBezTo>
                <a:cubicBezTo>
                  <a:pt x="107291" y="411655"/>
                  <a:pt x="518623" y="71344"/>
                  <a:pt x="770157" y="10680"/>
                </a:cubicBezTo>
                <a:cubicBezTo>
                  <a:pt x="1021691" y="-49984"/>
                  <a:pt x="1279144" y="164560"/>
                  <a:pt x="1533637" y="232622"/>
                </a:cubicBezTo>
                <a:cubicBezTo>
                  <a:pt x="1788130" y="300684"/>
                  <a:pt x="2058900" y="346552"/>
                  <a:pt x="2297117" y="419053"/>
                </a:cubicBezTo>
                <a:cubicBezTo>
                  <a:pt x="2535335" y="491554"/>
                  <a:pt x="2937789" y="541860"/>
                  <a:pt x="2962942" y="667627"/>
                </a:cubicBezTo>
                <a:cubicBezTo>
                  <a:pt x="2988095" y="793394"/>
                  <a:pt x="2625590" y="1067123"/>
                  <a:pt x="2448037" y="1173655"/>
                </a:cubicBezTo>
                <a:cubicBezTo>
                  <a:pt x="2270484" y="1280187"/>
                  <a:pt x="2091451" y="1286105"/>
                  <a:pt x="1879866" y="1315697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צורה חופשית 6"/>
          <p:cNvSpPr/>
          <p:nvPr/>
        </p:nvSpPr>
        <p:spPr bwMode="auto">
          <a:xfrm>
            <a:off x="2755188" y="4953705"/>
            <a:ext cx="4337092" cy="1576128"/>
          </a:xfrm>
          <a:custGeom>
            <a:avLst/>
            <a:gdLst>
              <a:gd name="connsiteX0" fmla="*/ 12464 w 4337092"/>
              <a:gd name="connsiteY0" fmla="*/ 1065355 h 1576128"/>
              <a:gd name="connsiteX1" fmla="*/ 589513 w 4337092"/>
              <a:gd name="connsiteY1" fmla="*/ 497184 h 1576128"/>
              <a:gd name="connsiteX2" fmla="*/ 1521668 w 4337092"/>
              <a:gd name="connsiteY2" fmla="*/ 53301 h 1576128"/>
              <a:gd name="connsiteX3" fmla="*/ 2613622 w 4337092"/>
              <a:gd name="connsiteY3" fmla="*/ 17790 h 1576128"/>
              <a:gd name="connsiteX4" fmla="*/ 3820985 w 4337092"/>
              <a:gd name="connsiteY4" fmla="*/ 142078 h 1576128"/>
              <a:gd name="connsiteX5" fmla="*/ 4327012 w 4337092"/>
              <a:gd name="connsiteY5" fmla="*/ 781270 h 1576128"/>
              <a:gd name="connsiteX6" fmla="*/ 3412612 w 4337092"/>
              <a:gd name="connsiteY6" fmla="*/ 1216276 h 1576128"/>
              <a:gd name="connsiteX7" fmla="*/ 2063206 w 4337092"/>
              <a:gd name="connsiteY7" fmla="*/ 1544749 h 1576128"/>
              <a:gd name="connsiteX8" fmla="*/ 926864 w 4337092"/>
              <a:gd name="connsiteY8" fmla="*/ 1544749 h 1576128"/>
              <a:gd name="connsiteX9" fmla="*/ 252161 w 4337092"/>
              <a:gd name="connsiteY9" fmla="*/ 1384951 h 1576128"/>
              <a:gd name="connsiteX10" fmla="*/ 12464 w 4337092"/>
              <a:gd name="connsiteY10" fmla="*/ 1065355 h 157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7092" h="1576128">
                <a:moveTo>
                  <a:pt x="12464" y="1065355"/>
                </a:moveTo>
                <a:cubicBezTo>
                  <a:pt x="68689" y="917394"/>
                  <a:pt x="337979" y="665860"/>
                  <a:pt x="589513" y="497184"/>
                </a:cubicBezTo>
                <a:cubicBezTo>
                  <a:pt x="841047" y="328508"/>
                  <a:pt x="1184317" y="133200"/>
                  <a:pt x="1521668" y="53301"/>
                </a:cubicBezTo>
                <a:cubicBezTo>
                  <a:pt x="1859019" y="-26598"/>
                  <a:pt x="2230403" y="2994"/>
                  <a:pt x="2613622" y="17790"/>
                </a:cubicBezTo>
                <a:cubicBezTo>
                  <a:pt x="2996841" y="32586"/>
                  <a:pt x="3535420" y="14831"/>
                  <a:pt x="3820985" y="142078"/>
                </a:cubicBezTo>
                <a:cubicBezTo>
                  <a:pt x="4106550" y="269325"/>
                  <a:pt x="4395074" y="602237"/>
                  <a:pt x="4327012" y="781270"/>
                </a:cubicBezTo>
                <a:cubicBezTo>
                  <a:pt x="4258950" y="960303"/>
                  <a:pt x="3789913" y="1089030"/>
                  <a:pt x="3412612" y="1216276"/>
                </a:cubicBezTo>
                <a:cubicBezTo>
                  <a:pt x="3035311" y="1343522"/>
                  <a:pt x="2477497" y="1490003"/>
                  <a:pt x="2063206" y="1544749"/>
                </a:cubicBezTo>
                <a:cubicBezTo>
                  <a:pt x="1648915" y="1599495"/>
                  <a:pt x="1228705" y="1571382"/>
                  <a:pt x="926864" y="1544749"/>
                </a:cubicBezTo>
                <a:cubicBezTo>
                  <a:pt x="625023" y="1518116"/>
                  <a:pt x="404561" y="1464850"/>
                  <a:pt x="252161" y="1384951"/>
                </a:cubicBezTo>
                <a:cubicBezTo>
                  <a:pt x="99761" y="1305052"/>
                  <a:pt x="-43761" y="1213316"/>
                  <a:pt x="12464" y="1065355"/>
                </a:cubicBezTo>
                <a:close/>
              </a:path>
            </a:pathLst>
          </a:cu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/>
          <p:cNvSpPr/>
          <p:nvPr/>
        </p:nvSpPr>
        <p:spPr bwMode="auto">
          <a:xfrm flipH="1" flipV="1">
            <a:off x="3365141" y="484192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/>
          <p:cNvSpPr/>
          <p:nvPr/>
        </p:nvSpPr>
        <p:spPr bwMode="auto">
          <a:xfrm flipH="1" flipV="1">
            <a:off x="3078385" y="496782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9"/>
          <p:cNvSpPr/>
          <p:nvPr/>
        </p:nvSpPr>
        <p:spPr bwMode="auto">
          <a:xfrm flipH="1" flipV="1">
            <a:off x="4437143" y="438159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0"/>
          <p:cNvSpPr/>
          <p:nvPr/>
        </p:nvSpPr>
        <p:spPr bwMode="auto">
          <a:xfrm flipH="1" flipV="1">
            <a:off x="5076831" y="446977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אליפסה 11"/>
          <p:cNvSpPr/>
          <p:nvPr/>
        </p:nvSpPr>
        <p:spPr bwMode="auto">
          <a:xfrm flipH="1" flipV="1">
            <a:off x="4428191" y="483234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/>
          <p:cNvSpPr/>
          <p:nvPr/>
        </p:nvSpPr>
        <p:spPr bwMode="auto">
          <a:xfrm flipH="1" flipV="1">
            <a:off x="4894343" y="483879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/>
          <p:cNvSpPr/>
          <p:nvPr/>
        </p:nvSpPr>
        <p:spPr bwMode="auto">
          <a:xfrm flipH="1" flipV="1">
            <a:off x="4450971" y="548034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/>
          <p:cNvSpPr/>
          <p:nvPr/>
        </p:nvSpPr>
        <p:spPr bwMode="auto">
          <a:xfrm flipH="1" flipV="1">
            <a:off x="4894343" y="605799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/>
          <p:cNvSpPr/>
          <p:nvPr/>
        </p:nvSpPr>
        <p:spPr bwMode="auto">
          <a:xfrm flipH="1" flipV="1">
            <a:off x="4739004" y="522968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" name="אליפסה 16"/>
          <p:cNvSpPr/>
          <p:nvPr/>
        </p:nvSpPr>
        <p:spPr bwMode="auto">
          <a:xfrm flipH="1" flipV="1">
            <a:off x="4189111" y="624790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8" name="אליפסה 17"/>
          <p:cNvSpPr/>
          <p:nvPr/>
        </p:nvSpPr>
        <p:spPr bwMode="auto">
          <a:xfrm flipH="1" flipV="1">
            <a:off x="4380375" y="585919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/>
          <p:cNvSpPr/>
          <p:nvPr/>
        </p:nvSpPr>
        <p:spPr bwMode="auto">
          <a:xfrm flipH="1" flipV="1">
            <a:off x="3649446" y="627985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/>
          <p:cNvSpPr/>
          <p:nvPr/>
        </p:nvSpPr>
        <p:spPr bwMode="auto">
          <a:xfrm flipH="1" flipV="1">
            <a:off x="3348639" y="605799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1" name="אליפסה 20"/>
          <p:cNvSpPr/>
          <p:nvPr/>
        </p:nvSpPr>
        <p:spPr bwMode="auto">
          <a:xfrm flipH="1" flipV="1">
            <a:off x="3353031" y="519773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flipH="1" flipV="1">
            <a:off x="3774525" y="554424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3" name="אליפסה 22"/>
          <p:cNvSpPr/>
          <p:nvPr/>
        </p:nvSpPr>
        <p:spPr bwMode="auto">
          <a:xfrm flipH="1" flipV="1">
            <a:off x="3822341" y="4869160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4" name="אליפסה 23"/>
          <p:cNvSpPr/>
          <p:nvPr/>
        </p:nvSpPr>
        <p:spPr bwMode="auto">
          <a:xfrm flipH="1" flipV="1">
            <a:off x="5652895" y="4725144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25" name="מחבר ישר 24"/>
          <p:cNvCxnSpPr/>
          <p:nvPr/>
        </p:nvCxnSpPr>
        <p:spPr bwMode="auto">
          <a:xfrm>
            <a:off x="4473978" y="4449232"/>
            <a:ext cx="625683" cy="6559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מחבר ישר 25"/>
          <p:cNvCxnSpPr/>
          <p:nvPr/>
        </p:nvCxnSpPr>
        <p:spPr bwMode="auto">
          <a:xfrm flipV="1">
            <a:off x="4962374" y="4798096"/>
            <a:ext cx="692411" cy="607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אליפסה 26"/>
          <p:cNvSpPr/>
          <p:nvPr/>
        </p:nvSpPr>
        <p:spPr bwMode="auto">
          <a:xfrm flipH="1" flipV="1">
            <a:off x="3974741" y="443711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28" name="מחבר ישר 27"/>
          <p:cNvCxnSpPr>
            <a:endCxn id="16" idx="4"/>
          </p:cNvCxnSpPr>
          <p:nvPr/>
        </p:nvCxnSpPr>
        <p:spPr bwMode="auto">
          <a:xfrm>
            <a:off x="4500767" y="4869160"/>
            <a:ext cx="286053" cy="36052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מחבר ישר 28"/>
          <p:cNvCxnSpPr>
            <a:endCxn id="23" idx="0"/>
          </p:cNvCxnSpPr>
          <p:nvPr/>
        </p:nvCxnSpPr>
        <p:spPr bwMode="auto">
          <a:xfrm flipH="1">
            <a:off x="3870157" y="4437112"/>
            <a:ext cx="126554" cy="49595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מחבר ישר 29"/>
          <p:cNvCxnSpPr>
            <a:endCxn id="9" idx="1"/>
          </p:cNvCxnSpPr>
          <p:nvPr/>
        </p:nvCxnSpPr>
        <p:spPr bwMode="auto">
          <a:xfrm flipH="1">
            <a:off x="3160012" y="4877266"/>
            <a:ext cx="243173" cy="14509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מחבר ישר 30"/>
          <p:cNvCxnSpPr>
            <a:stCxn id="41" idx="4"/>
          </p:cNvCxnSpPr>
          <p:nvPr/>
        </p:nvCxnSpPr>
        <p:spPr bwMode="auto">
          <a:xfrm flipH="1">
            <a:off x="5508879" y="5146722"/>
            <a:ext cx="240216" cy="37051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מחבר ישר 31"/>
          <p:cNvCxnSpPr>
            <a:stCxn id="21" idx="1"/>
          </p:cNvCxnSpPr>
          <p:nvPr/>
        </p:nvCxnSpPr>
        <p:spPr bwMode="auto">
          <a:xfrm>
            <a:off x="3434658" y="5252275"/>
            <a:ext cx="418037" cy="33696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מחבר ישר 32"/>
          <p:cNvCxnSpPr>
            <a:stCxn id="15" idx="4"/>
            <a:endCxn id="14" idx="1"/>
          </p:cNvCxnSpPr>
          <p:nvPr/>
        </p:nvCxnSpPr>
        <p:spPr bwMode="auto">
          <a:xfrm flipH="1" flipV="1">
            <a:off x="4532598" y="5534889"/>
            <a:ext cx="409561" cy="523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מחבר ישר 33"/>
          <p:cNvCxnSpPr>
            <a:stCxn id="18" idx="5"/>
          </p:cNvCxnSpPr>
          <p:nvPr/>
        </p:nvCxnSpPr>
        <p:spPr bwMode="auto">
          <a:xfrm flipH="1">
            <a:off x="4230197" y="5868553"/>
            <a:ext cx="164183" cy="440767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מחבר ישר 34"/>
          <p:cNvCxnSpPr>
            <a:stCxn id="19" idx="7"/>
          </p:cNvCxnSpPr>
          <p:nvPr/>
        </p:nvCxnSpPr>
        <p:spPr bwMode="auto">
          <a:xfrm flipH="1" flipV="1">
            <a:off x="3420647" y="6093296"/>
            <a:ext cx="242804" cy="241099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אליפסה 35"/>
          <p:cNvSpPr/>
          <p:nvPr/>
        </p:nvSpPr>
        <p:spPr bwMode="auto">
          <a:xfrm flipH="1" flipV="1">
            <a:off x="5446783" y="588537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37" name="אליפסה 36"/>
          <p:cNvSpPr/>
          <p:nvPr/>
        </p:nvSpPr>
        <p:spPr bwMode="auto">
          <a:xfrm flipH="1" flipV="1">
            <a:off x="6205335" y="577172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38" name="מחבר ישר 37"/>
          <p:cNvCxnSpPr/>
          <p:nvPr/>
        </p:nvCxnSpPr>
        <p:spPr bwMode="auto">
          <a:xfrm flipV="1">
            <a:off x="5514814" y="5844680"/>
            <a:ext cx="692411" cy="607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אליפסה 40"/>
          <p:cNvSpPr/>
          <p:nvPr/>
        </p:nvSpPr>
        <p:spPr bwMode="auto">
          <a:xfrm flipH="1" flipV="1">
            <a:off x="5701279" y="5146722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2" name="אליפסה 41"/>
          <p:cNvSpPr/>
          <p:nvPr/>
        </p:nvSpPr>
        <p:spPr bwMode="auto">
          <a:xfrm flipH="1" flipV="1">
            <a:off x="5436096" y="5522143"/>
            <a:ext cx="95632" cy="7029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 Box 3"/>
              <p:cNvSpPr txBox="1">
                <a:spLocks noChangeArrowheads="1"/>
              </p:cNvSpPr>
              <p:nvPr/>
            </p:nvSpPr>
            <p:spPr bwMode="auto">
              <a:xfrm>
                <a:off x="601571" y="4541590"/>
                <a:ext cx="1704435" cy="5539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000" b="0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1571" y="4541590"/>
                <a:ext cx="170443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מחבר ישר 43"/>
          <p:cNvCxnSpPr/>
          <p:nvPr/>
        </p:nvCxnSpPr>
        <p:spPr bwMode="auto">
          <a:xfrm>
            <a:off x="4499992" y="4437112"/>
            <a:ext cx="625683" cy="6559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מחבר ישר 44"/>
          <p:cNvCxnSpPr/>
          <p:nvPr/>
        </p:nvCxnSpPr>
        <p:spPr bwMode="auto">
          <a:xfrm flipH="1">
            <a:off x="3869382" y="4437112"/>
            <a:ext cx="126554" cy="49595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מחבר ישר 45"/>
          <p:cNvCxnSpPr/>
          <p:nvPr/>
        </p:nvCxnSpPr>
        <p:spPr bwMode="auto">
          <a:xfrm flipV="1">
            <a:off x="4959709" y="4797152"/>
            <a:ext cx="692411" cy="6075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7" name="צורה חופשית 46"/>
          <p:cNvSpPr/>
          <p:nvPr/>
        </p:nvSpPr>
        <p:spPr bwMode="auto">
          <a:xfrm>
            <a:off x="3563888" y="4077072"/>
            <a:ext cx="2964186" cy="1363614"/>
          </a:xfrm>
          <a:custGeom>
            <a:avLst/>
            <a:gdLst>
              <a:gd name="connsiteX0" fmla="*/ 1879866 w 2964186"/>
              <a:gd name="connsiteY0" fmla="*/ 1315697 h 1363614"/>
              <a:gd name="connsiteX1" fmla="*/ 1178530 w 2964186"/>
              <a:gd name="connsiteY1" fmla="*/ 1351208 h 1363614"/>
              <a:gd name="connsiteX2" fmla="*/ 273008 w 2964186"/>
              <a:gd name="connsiteY2" fmla="*/ 1120389 h 1363614"/>
              <a:gd name="connsiteX3" fmla="*/ 24433 w 2964186"/>
              <a:gd name="connsiteY3" fmla="*/ 596606 h 1363614"/>
              <a:gd name="connsiteX4" fmla="*/ 770157 w 2964186"/>
              <a:gd name="connsiteY4" fmla="*/ 10680 h 1363614"/>
              <a:gd name="connsiteX5" fmla="*/ 1533637 w 2964186"/>
              <a:gd name="connsiteY5" fmla="*/ 232622 h 1363614"/>
              <a:gd name="connsiteX6" fmla="*/ 2297117 w 2964186"/>
              <a:gd name="connsiteY6" fmla="*/ 419053 h 1363614"/>
              <a:gd name="connsiteX7" fmla="*/ 2962942 w 2964186"/>
              <a:gd name="connsiteY7" fmla="*/ 667627 h 1363614"/>
              <a:gd name="connsiteX8" fmla="*/ 2448037 w 2964186"/>
              <a:gd name="connsiteY8" fmla="*/ 1173655 h 1363614"/>
              <a:gd name="connsiteX9" fmla="*/ 1879866 w 2964186"/>
              <a:gd name="connsiteY9" fmla="*/ 1315697 h 136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64186" h="1363614">
                <a:moveTo>
                  <a:pt x="1879866" y="1315697"/>
                </a:moveTo>
                <a:cubicBezTo>
                  <a:pt x="1668281" y="1345289"/>
                  <a:pt x="1446340" y="1383759"/>
                  <a:pt x="1178530" y="1351208"/>
                </a:cubicBezTo>
                <a:cubicBezTo>
                  <a:pt x="910720" y="1318657"/>
                  <a:pt x="465357" y="1246156"/>
                  <a:pt x="273008" y="1120389"/>
                </a:cubicBezTo>
                <a:cubicBezTo>
                  <a:pt x="80659" y="994622"/>
                  <a:pt x="-58425" y="781557"/>
                  <a:pt x="24433" y="596606"/>
                </a:cubicBezTo>
                <a:cubicBezTo>
                  <a:pt x="107291" y="411655"/>
                  <a:pt x="518623" y="71344"/>
                  <a:pt x="770157" y="10680"/>
                </a:cubicBezTo>
                <a:cubicBezTo>
                  <a:pt x="1021691" y="-49984"/>
                  <a:pt x="1279144" y="164560"/>
                  <a:pt x="1533637" y="232622"/>
                </a:cubicBezTo>
                <a:cubicBezTo>
                  <a:pt x="1788130" y="300684"/>
                  <a:pt x="2058900" y="346552"/>
                  <a:pt x="2297117" y="419053"/>
                </a:cubicBezTo>
                <a:cubicBezTo>
                  <a:pt x="2535335" y="491554"/>
                  <a:pt x="2937789" y="541860"/>
                  <a:pt x="2962942" y="667627"/>
                </a:cubicBezTo>
                <a:cubicBezTo>
                  <a:pt x="2988095" y="793394"/>
                  <a:pt x="2625590" y="1067123"/>
                  <a:pt x="2448037" y="1173655"/>
                </a:cubicBezTo>
                <a:cubicBezTo>
                  <a:pt x="2270484" y="1280187"/>
                  <a:pt x="2091451" y="1286105"/>
                  <a:pt x="1879866" y="1315697"/>
                </a:cubicBezTo>
                <a:close/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48" name="מחבר ישר 47"/>
          <p:cNvCxnSpPr/>
          <p:nvPr/>
        </p:nvCxnSpPr>
        <p:spPr bwMode="auto">
          <a:xfrm>
            <a:off x="3419872" y="5252275"/>
            <a:ext cx="418037" cy="33696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מחבר ישר 48"/>
          <p:cNvCxnSpPr/>
          <p:nvPr/>
        </p:nvCxnSpPr>
        <p:spPr bwMode="auto">
          <a:xfrm flipH="1">
            <a:off x="3131840" y="4869160"/>
            <a:ext cx="243173" cy="14509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צורה חופשית 49"/>
          <p:cNvSpPr/>
          <p:nvPr/>
        </p:nvSpPr>
        <p:spPr bwMode="auto">
          <a:xfrm>
            <a:off x="2771800" y="4581128"/>
            <a:ext cx="1517172" cy="1368541"/>
          </a:xfrm>
          <a:custGeom>
            <a:avLst/>
            <a:gdLst>
              <a:gd name="connsiteX0" fmla="*/ 329553 w 1517172"/>
              <a:gd name="connsiteY0" fmla="*/ 961092 h 1368541"/>
              <a:gd name="connsiteX1" fmla="*/ 1080 w 1517172"/>
              <a:gd name="connsiteY1" fmla="*/ 463942 h 1368541"/>
              <a:gd name="connsiteX2" fmla="*/ 444963 w 1517172"/>
              <a:gd name="connsiteY2" fmla="*/ 28936 h 1368541"/>
              <a:gd name="connsiteX3" fmla="*/ 1350485 w 1517172"/>
              <a:gd name="connsiteY3" fmla="*/ 108835 h 1368541"/>
              <a:gd name="connsiteX4" fmla="*/ 1501406 w 1517172"/>
              <a:gd name="connsiteY4" fmla="*/ 659251 h 1368541"/>
              <a:gd name="connsiteX5" fmla="*/ 1146299 w 1517172"/>
              <a:gd name="connsiteY5" fmla="*/ 1342831 h 1368541"/>
              <a:gd name="connsiteX6" fmla="*/ 631394 w 1517172"/>
              <a:gd name="connsiteY6" fmla="*/ 1200789 h 1368541"/>
              <a:gd name="connsiteX7" fmla="*/ 329553 w 1517172"/>
              <a:gd name="connsiteY7" fmla="*/ 961092 h 1368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7172" h="1368541">
                <a:moveTo>
                  <a:pt x="329553" y="961092"/>
                </a:moveTo>
                <a:cubicBezTo>
                  <a:pt x="224501" y="838284"/>
                  <a:pt x="-18155" y="619301"/>
                  <a:pt x="1080" y="463942"/>
                </a:cubicBezTo>
                <a:cubicBezTo>
                  <a:pt x="20315" y="308583"/>
                  <a:pt x="220062" y="88121"/>
                  <a:pt x="444963" y="28936"/>
                </a:cubicBezTo>
                <a:cubicBezTo>
                  <a:pt x="669864" y="-30249"/>
                  <a:pt x="1174411" y="3783"/>
                  <a:pt x="1350485" y="108835"/>
                </a:cubicBezTo>
                <a:cubicBezTo>
                  <a:pt x="1526559" y="213887"/>
                  <a:pt x="1535437" y="453585"/>
                  <a:pt x="1501406" y="659251"/>
                </a:cubicBezTo>
                <a:cubicBezTo>
                  <a:pt x="1467375" y="864917"/>
                  <a:pt x="1291301" y="1252575"/>
                  <a:pt x="1146299" y="1342831"/>
                </a:cubicBezTo>
                <a:cubicBezTo>
                  <a:pt x="1001297" y="1433087"/>
                  <a:pt x="764559" y="1261453"/>
                  <a:pt x="631394" y="1200789"/>
                </a:cubicBezTo>
                <a:cubicBezTo>
                  <a:pt x="498229" y="1140125"/>
                  <a:pt x="434605" y="1083900"/>
                  <a:pt x="329553" y="961092"/>
                </a:cubicBezTo>
                <a:close/>
              </a:path>
            </a:pathLst>
          </a:cu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51" name="מחבר ישר 50"/>
          <p:cNvCxnSpPr/>
          <p:nvPr/>
        </p:nvCxnSpPr>
        <p:spPr bwMode="auto">
          <a:xfrm>
            <a:off x="4499992" y="4869160"/>
            <a:ext cx="286053" cy="36052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2" name="מחבר ישר 51"/>
          <p:cNvCxnSpPr/>
          <p:nvPr/>
        </p:nvCxnSpPr>
        <p:spPr bwMode="auto">
          <a:xfrm flipV="1">
            <a:off x="5526656" y="5824773"/>
            <a:ext cx="692411" cy="6075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" name="מחבר ישר 52"/>
          <p:cNvCxnSpPr/>
          <p:nvPr/>
        </p:nvCxnSpPr>
        <p:spPr bwMode="auto">
          <a:xfrm flipH="1">
            <a:off x="5508104" y="5157192"/>
            <a:ext cx="240216" cy="3705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מחבר ישר 53"/>
          <p:cNvCxnSpPr/>
          <p:nvPr/>
        </p:nvCxnSpPr>
        <p:spPr bwMode="auto">
          <a:xfrm flipH="1" flipV="1">
            <a:off x="4499992" y="5517232"/>
            <a:ext cx="409561" cy="52310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מחבר ישר 54"/>
          <p:cNvCxnSpPr/>
          <p:nvPr/>
        </p:nvCxnSpPr>
        <p:spPr bwMode="auto">
          <a:xfrm flipH="1">
            <a:off x="4211960" y="5877272"/>
            <a:ext cx="164183" cy="44076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מחבר ישר 55"/>
          <p:cNvCxnSpPr/>
          <p:nvPr/>
        </p:nvCxnSpPr>
        <p:spPr bwMode="auto">
          <a:xfrm flipH="1" flipV="1">
            <a:off x="3419872" y="6093296"/>
            <a:ext cx="242804" cy="241099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7" name="צורה חופשית 56"/>
          <p:cNvSpPr/>
          <p:nvPr/>
        </p:nvSpPr>
        <p:spPr bwMode="auto">
          <a:xfrm>
            <a:off x="2771800" y="4941168"/>
            <a:ext cx="4337092" cy="1576128"/>
          </a:xfrm>
          <a:custGeom>
            <a:avLst/>
            <a:gdLst>
              <a:gd name="connsiteX0" fmla="*/ 12464 w 4337092"/>
              <a:gd name="connsiteY0" fmla="*/ 1065355 h 1576128"/>
              <a:gd name="connsiteX1" fmla="*/ 589513 w 4337092"/>
              <a:gd name="connsiteY1" fmla="*/ 497184 h 1576128"/>
              <a:gd name="connsiteX2" fmla="*/ 1521668 w 4337092"/>
              <a:gd name="connsiteY2" fmla="*/ 53301 h 1576128"/>
              <a:gd name="connsiteX3" fmla="*/ 2613622 w 4337092"/>
              <a:gd name="connsiteY3" fmla="*/ 17790 h 1576128"/>
              <a:gd name="connsiteX4" fmla="*/ 3820985 w 4337092"/>
              <a:gd name="connsiteY4" fmla="*/ 142078 h 1576128"/>
              <a:gd name="connsiteX5" fmla="*/ 4327012 w 4337092"/>
              <a:gd name="connsiteY5" fmla="*/ 781270 h 1576128"/>
              <a:gd name="connsiteX6" fmla="*/ 3412612 w 4337092"/>
              <a:gd name="connsiteY6" fmla="*/ 1216276 h 1576128"/>
              <a:gd name="connsiteX7" fmla="*/ 2063206 w 4337092"/>
              <a:gd name="connsiteY7" fmla="*/ 1544749 h 1576128"/>
              <a:gd name="connsiteX8" fmla="*/ 926864 w 4337092"/>
              <a:gd name="connsiteY8" fmla="*/ 1544749 h 1576128"/>
              <a:gd name="connsiteX9" fmla="*/ 252161 w 4337092"/>
              <a:gd name="connsiteY9" fmla="*/ 1384951 h 1576128"/>
              <a:gd name="connsiteX10" fmla="*/ 12464 w 4337092"/>
              <a:gd name="connsiteY10" fmla="*/ 1065355 h 157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7092" h="1576128">
                <a:moveTo>
                  <a:pt x="12464" y="1065355"/>
                </a:moveTo>
                <a:cubicBezTo>
                  <a:pt x="68689" y="917394"/>
                  <a:pt x="337979" y="665860"/>
                  <a:pt x="589513" y="497184"/>
                </a:cubicBezTo>
                <a:cubicBezTo>
                  <a:pt x="841047" y="328508"/>
                  <a:pt x="1184317" y="133200"/>
                  <a:pt x="1521668" y="53301"/>
                </a:cubicBezTo>
                <a:cubicBezTo>
                  <a:pt x="1859019" y="-26598"/>
                  <a:pt x="2230403" y="2994"/>
                  <a:pt x="2613622" y="17790"/>
                </a:cubicBezTo>
                <a:cubicBezTo>
                  <a:pt x="2996841" y="32586"/>
                  <a:pt x="3535420" y="14831"/>
                  <a:pt x="3820985" y="142078"/>
                </a:cubicBezTo>
                <a:cubicBezTo>
                  <a:pt x="4106550" y="269325"/>
                  <a:pt x="4395074" y="602237"/>
                  <a:pt x="4327012" y="781270"/>
                </a:cubicBezTo>
                <a:cubicBezTo>
                  <a:pt x="4258950" y="960303"/>
                  <a:pt x="3789913" y="1089030"/>
                  <a:pt x="3412612" y="1216276"/>
                </a:cubicBezTo>
                <a:cubicBezTo>
                  <a:pt x="3035311" y="1343522"/>
                  <a:pt x="2477497" y="1490003"/>
                  <a:pt x="2063206" y="1544749"/>
                </a:cubicBezTo>
                <a:cubicBezTo>
                  <a:pt x="1648915" y="1599495"/>
                  <a:pt x="1228705" y="1571382"/>
                  <a:pt x="926864" y="1544749"/>
                </a:cubicBezTo>
                <a:cubicBezTo>
                  <a:pt x="625023" y="1518116"/>
                  <a:pt x="404561" y="1464850"/>
                  <a:pt x="252161" y="1384951"/>
                </a:cubicBezTo>
                <a:cubicBezTo>
                  <a:pt x="99761" y="1305052"/>
                  <a:pt x="-43761" y="1213316"/>
                  <a:pt x="12464" y="1065355"/>
                </a:cubicBezTo>
                <a:close/>
              </a:path>
            </a:pathLst>
          </a:cu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 Box 3"/>
              <p:cNvSpPr txBox="1">
                <a:spLocks noChangeArrowheads="1"/>
              </p:cNvSpPr>
              <p:nvPr/>
            </p:nvSpPr>
            <p:spPr bwMode="auto">
              <a:xfrm>
                <a:off x="611560" y="5229200"/>
                <a:ext cx="1704435" cy="5243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en-US" sz="1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𝑙𝑐</m:t>
                          </m:r>
                        </m:sub>
                        <m:sup>
                          <m:r>
                            <a:rPr lang="en-US" altLang="en-US" sz="18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en-US" sz="1800" dirty="0"/>
              </a:p>
            </p:txBody>
          </p:sp>
        </mc:Choice>
        <mc:Fallback xmlns="">
          <p:sp>
            <p:nvSpPr>
              <p:cNvPr id="5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560" y="5229200"/>
                <a:ext cx="1704435" cy="52431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אליפסה 58"/>
          <p:cNvSpPr/>
          <p:nvPr/>
        </p:nvSpPr>
        <p:spPr bwMode="auto">
          <a:xfrm flipH="1" flipV="1">
            <a:off x="6228184" y="480525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0" name="אליפסה 59"/>
          <p:cNvSpPr/>
          <p:nvPr/>
        </p:nvSpPr>
        <p:spPr bwMode="auto">
          <a:xfrm flipH="1" flipV="1">
            <a:off x="6372200" y="516529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62" name="מחבר ישר 61"/>
          <p:cNvCxnSpPr>
            <a:stCxn id="59" idx="3"/>
            <a:endCxn id="60" idx="0"/>
          </p:cNvCxnSpPr>
          <p:nvPr/>
        </p:nvCxnSpPr>
        <p:spPr bwMode="auto">
          <a:xfrm>
            <a:off x="6309811" y="4814616"/>
            <a:ext cx="110205" cy="41458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1555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0" grpId="0" animBg="1"/>
      <p:bldP spid="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Main </a:t>
            </a:r>
            <a:r>
              <a:rPr lang="en-US" altLang="en-US" sz="3200" dirty="0" err="1"/>
              <a:t>Thm</a:t>
            </a:r>
            <a:r>
              <a:rPr lang="en-US" altLang="en-US" sz="3200" dirty="0"/>
              <a:t>: Proof – cont.</a:t>
            </a:r>
            <a:r>
              <a:rPr lang="uz-Latn-UZ" sz="3200" b="1" dirty="0"/>
              <a:t> </a:t>
            </a:r>
            <a:endParaRPr lang="en-US" altLang="en-US" sz="3200" dirty="0"/>
          </a:p>
        </p:txBody>
      </p:sp>
      <p:grpSp>
        <p:nvGrpSpPr>
          <p:cNvPr id="55" name="קבוצה 54"/>
          <p:cNvGrpSpPr/>
          <p:nvPr/>
        </p:nvGrpSpPr>
        <p:grpSpPr>
          <a:xfrm>
            <a:off x="4283968" y="1336279"/>
            <a:ext cx="4644267" cy="1372641"/>
            <a:chOff x="1368406" y="4077072"/>
            <a:chExt cx="5740486" cy="2452761"/>
          </a:xfrm>
        </p:grpSpPr>
        <p:sp>
          <p:nvSpPr>
            <p:cNvPr id="3" name="צורה חופשית 2"/>
            <p:cNvSpPr/>
            <p:nvPr/>
          </p:nvSpPr>
          <p:spPr bwMode="auto">
            <a:xfrm>
              <a:off x="2766796" y="4587452"/>
              <a:ext cx="1517172" cy="1368541"/>
            </a:xfrm>
            <a:custGeom>
              <a:avLst/>
              <a:gdLst>
                <a:gd name="connsiteX0" fmla="*/ 329553 w 1517172"/>
                <a:gd name="connsiteY0" fmla="*/ 961092 h 1368541"/>
                <a:gd name="connsiteX1" fmla="*/ 1080 w 1517172"/>
                <a:gd name="connsiteY1" fmla="*/ 463942 h 1368541"/>
                <a:gd name="connsiteX2" fmla="*/ 444963 w 1517172"/>
                <a:gd name="connsiteY2" fmla="*/ 28936 h 1368541"/>
                <a:gd name="connsiteX3" fmla="*/ 1350485 w 1517172"/>
                <a:gd name="connsiteY3" fmla="*/ 108835 h 1368541"/>
                <a:gd name="connsiteX4" fmla="*/ 1501406 w 1517172"/>
                <a:gd name="connsiteY4" fmla="*/ 659251 h 1368541"/>
                <a:gd name="connsiteX5" fmla="*/ 1146299 w 1517172"/>
                <a:gd name="connsiteY5" fmla="*/ 1342831 h 1368541"/>
                <a:gd name="connsiteX6" fmla="*/ 631394 w 1517172"/>
                <a:gd name="connsiteY6" fmla="*/ 1200789 h 1368541"/>
                <a:gd name="connsiteX7" fmla="*/ 329553 w 1517172"/>
                <a:gd name="connsiteY7" fmla="*/ 961092 h 136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7172" h="1368541">
                  <a:moveTo>
                    <a:pt x="329553" y="961092"/>
                  </a:moveTo>
                  <a:cubicBezTo>
                    <a:pt x="224501" y="838284"/>
                    <a:pt x="-18155" y="619301"/>
                    <a:pt x="1080" y="463942"/>
                  </a:cubicBezTo>
                  <a:cubicBezTo>
                    <a:pt x="20315" y="308583"/>
                    <a:pt x="220062" y="88121"/>
                    <a:pt x="444963" y="28936"/>
                  </a:cubicBezTo>
                  <a:cubicBezTo>
                    <a:pt x="669864" y="-30249"/>
                    <a:pt x="1174411" y="3783"/>
                    <a:pt x="1350485" y="108835"/>
                  </a:cubicBezTo>
                  <a:cubicBezTo>
                    <a:pt x="1526559" y="213887"/>
                    <a:pt x="1535437" y="453585"/>
                    <a:pt x="1501406" y="659251"/>
                  </a:cubicBezTo>
                  <a:cubicBezTo>
                    <a:pt x="1467375" y="864917"/>
                    <a:pt x="1291301" y="1252575"/>
                    <a:pt x="1146299" y="1342831"/>
                  </a:cubicBezTo>
                  <a:cubicBezTo>
                    <a:pt x="1001297" y="1433087"/>
                    <a:pt x="764559" y="1261453"/>
                    <a:pt x="631394" y="1200789"/>
                  </a:cubicBezTo>
                  <a:cubicBezTo>
                    <a:pt x="498229" y="1140125"/>
                    <a:pt x="434605" y="1083900"/>
                    <a:pt x="329553" y="961092"/>
                  </a:cubicBezTo>
                  <a:close/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צורה חופשית 3"/>
            <p:cNvSpPr/>
            <p:nvPr/>
          </p:nvSpPr>
          <p:spPr bwMode="auto">
            <a:xfrm>
              <a:off x="3552805" y="4081610"/>
              <a:ext cx="2964186" cy="1363614"/>
            </a:xfrm>
            <a:custGeom>
              <a:avLst/>
              <a:gdLst>
                <a:gd name="connsiteX0" fmla="*/ 1879866 w 2964186"/>
                <a:gd name="connsiteY0" fmla="*/ 1315697 h 1363614"/>
                <a:gd name="connsiteX1" fmla="*/ 1178530 w 2964186"/>
                <a:gd name="connsiteY1" fmla="*/ 1351208 h 1363614"/>
                <a:gd name="connsiteX2" fmla="*/ 273008 w 2964186"/>
                <a:gd name="connsiteY2" fmla="*/ 1120389 h 1363614"/>
                <a:gd name="connsiteX3" fmla="*/ 24433 w 2964186"/>
                <a:gd name="connsiteY3" fmla="*/ 596606 h 1363614"/>
                <a:gd name="connsiteX4" fmla="*/ 770157 w 2964186"/>
                <a:gd name="connsiteY4" fmla="*/ 10680 h 1363614"/>
                <a:gd name="connsiteX5" fmla="*/ 1533637 w 2964186"/>
                <a:gd name="connsiteY5" fmla="*/ 232622 h 1363614"/>
                <a:gd name="connsiteX6" fmla="*/ 2297117 w 2964186"/>
                <a:gd name="connsiteY6" fmla="*/ 419053 h 1363614"/>
                <a:gd name="connsiteX7" fmla="*/ 2962942 w 2964186"/>
                <a:gd name="connsiteY7" fmla="*/ 667627 h 1363614"/>
                <a:gd name="connsiteX8" fmla="*/ 2448037 w 2964186"/>
                <a:gd name="connsiteY8" fmla="*/ 1173655 h 1363614"/>
                <a:gd name="connsiteX9" fmla="*/ 1879866 w 2964186"/>
                <a:gd name="connsiteY9" fmla="*/ 1315697 h 1363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4186" h="1363614">
                  <a:moveTo>
                    <a:pt x="1879866" y="1315697"/>
                  </a:moveTo>
                  <a:cubicBezTo>
                    <a:pt x="1668281" y="1345289"/>
                    <a:pt x="1446340" y="1383759"/>
                    <a:pt x="1178530" y="1351208"/>
                  </a:cubicBezTo>
                  <a:cubicBezTo>
                    <a:pt x="910720" y="1318657"/>
                    <a:pt x="465357" y="1246156"/>
                    <a:pt x="273008" y="1120389"/>
                  </a:cubicBezTo>
                  <a:cubicBezTo>
                    <a:pt x="80659" y="994622"/>
                    <a:pt x="-58425" y="781557"/>
                    <a:pt x="24433" y="596606"/>
                  </a:cubicBezTo>
                  <a:cubicBezTo>
                    <a:pt x="107291" y="411655"/>
                    <a:pt x="518623" y="71344"/>
                    <a:pt x="770157" y="10680"/>
                  </a:cubicBezTo>
                  <a:cubicBezTo>
                    <a:pt x="1021691" y="-49984"/>
                    <a:pt x="1279144" y="164560"/>
                    <a:pt x="1533637" y="232622"/>
                  </a:cubicBezTo>
                  <a:cubicBezTo>
                    <a:pt x="1788130" y="300684"/>
                    <a:pt x="2058900" y="346552"/>
                    <a:pt x="2297117" y="419053"/>
                  </a:cubicBezTo>
                  <a:cubicBezTo>
                    <a:pt x="2535335" y="491554"/>
                    <a:pt x="2937789" y="541860"/>
                    <a:pt x="2962942" y="667627"/>
                  </a:cubicBezTo>
                  <a:cubicBezTo>
                    <a:pt x="2988095" y="793394"/>
                    <a:pt x="2625590" y="1067123"/>
                    <a:pt x="2448037" y="1173655"/>
                  </a:cubicBezTo>
                  <a:cubicBezTo>
                    <a:pt x="2270484" y="1280187"/>
                    <a:pt x="2091451" y="1286105"/>
                    <a:pt x="1879866" y="1315697"/>
                  </a:cubicBezTo>
                  <a:close/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צורה חופשית 4"/>
            <p:cNvSpPr/>
            <p:nvPr/>
          </p:nvSpPr>
          <p:spPr bwMode="auto">
            <a:xfrm>
              <a:off x="2755188" y="4953705"/>
              <a:ext cx="4337092" cy="1576128"/>
            </a:xfrm>
            <a:custGeom>
              <a:avLst/>
              <a:gdLst>
                <a:gd name="connsiteX0" fmla="*/ 12464 w 4337092"/>
                <a:gd name="connsiteY0" fmla="*/ 1065355 h 1576128"/>
                <a:gd name="connsiteX1" fmla="*/ 589513 w 4337092"/>
                <a:gd name="connsiteY1" fmla="*/ 497184 h 1576128"/>
                <a:gd name="connsiteX2" fmla="*/ 1521668 w 4337092"/>
                <a:gd name="connsiteY2" fmla="*/ 53301 h 1576128"/>
                <a:gd name="connsiteX3" fmla="*/ 2613622 w 4337092"/>
                <a:gd name="connsiteY3" fmla="*/ 17790 h 1576128"/>
                <a:gd name="connsiteX4" fmla="*/ 3820985 w 4337092"/>
                <a:gd name="connsiteY4" fmla="*/ 142078 h 1576128"/>
                <a:gd name="connsiteX5" fmla="*/ 4327012 w 4337092"/>
                <a:gd name="connsiteY5" fmla="*/ 781270 h 1576128"/>
                <a:gd name="connsiteX6" fmla="*/ 3412612 w 4337092"/>
                <a:gd name="connsiteY6" fmla="*/ 1216276 h 1576128"/>
                <a:gd name="connsiteX7" fmla="*/ 2063206 w 4337092"/>
                <a:gd name="connsiteY7" fmla="*/ 1544749 h 1576128"/>
                <a:gd name="connsiteX8" fmla="*/ 926864 w 4337092"/>
                <a:gd name="connsiteY8" fmla="*/ 1544749 h 1576128"/>
                <a:gd name="connsiteX9" fmla="*/ 252161 w 4337092"/>
                <a:gd name="connsiteY9" fmla="*/ 1384951 h 1576128"/>
                <a:gd name="connsiteX10" fmla="*/ 12464 w 4337092"/>
                <a:gd name="connsiteY10" fmla="*/ 1065355 h 1576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7092" h="1576128">
                  <a:moveTo>
                    <a:pt x="12464" y="1065355"/>
                  </a:moveTo>
                  <a:cubicBezTo>
                    <a:pt x="68689" y="917394"/>
                    <a:pt x="337979" y="665860"/>
                    <a:pt x="589513" y="497184"/>
                  </a:cubicBezTo>
                  <a:cubicBezTo>
                    <a:pt x="841047" y="328508"/>
                    <a:pt x="1184317" y="133200"/>
                    <a:pt x="1521668" y="53301"/>
                  </a:cubicBezTo>
                  <a:cubicBezTo>
                    <a:pt x="1859019" y="-26598"/>
                    <a:pt x="2230403" y="2994"/>
                    <a:pt x="2613622" y="17790"/>
                  </a:cubicBezTo>
                  <a:cubicBezTo>
                    <a:pt x="2996841" y="32586"/>
                    <a:pt x="3535420" y="14831"/>
                    <a:pt x="3820985" y="142078"/>
                  </a:cubicBezTo>
                  <a:cubicBezTo>
                    <a:pt x="4106550" y="269325"/>
                    <a:pt x="4395074" y="602237"/>
                    <a:pt x="4327012" y="781270"/>
                  </a:cubicBezTo>
                  <a:cubicBezTo>
                    <a:pt x="4258950" y="960303"/>
                    <a:pt x="3789913" y="1089030"/>
                    <a:pt x="3412612" y="1216276"/>
                  </a:cubicBezTo>
                  <a:cubicBezTo>
                    <a:pt x="3035311" y="1343522"/>
                    <a:pt x="2477497" y="1490003"/>
                    <a:pt x="2063206" y="1544749"/>
                  </a:cubicBezTo>
                  <a:cubicBezTo>
                    <a:pt x="1648915" y="1599495"/>
                    <a:pt x="1228705" y="1571382"/>
                    <a:pt x="926864" y="1544749"/>
                  </a:cubicBezTo>
                  <a:cubicBezTo>
                    <a:pt x="625023" y="1518116"/>
                    <a:pt x="404561" y="1464850"/>
                    <a:pt x="252161" y="1384951"/>
                  </a:cubicBezTo>
                  <a:cubicBezTo>
                    <a:pt x="99761" y="1305052"/>
                    <a:pt x="-43761" y="1213316"/>
                    <a:pt x="12464" y="1065355"/>
                  </a:cubicBezTo>
                  <a:close/>
                </a:path>
              </a:pathLst>
            </a:cu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אליפסה 5"/>
            <p:cNvSpPr/>
            <p:nvPr/>
          </p:nvSpPr>
          <p:spPr bwMode="auto">
            <a:xfrm flipH="1" flipV="1">
              <a:off x="3365141" y="4841922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אליפסה 6"/>
            <p:cNvSpPr/>
            <p:nvPr/>
          </p:nvSpPr>
          <p:spPr bwMode="auto">
            <a:xfrm flipH="1" flipV="1">
              <a:off x="3078385" y="4967821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אליפסה 7"/>
            <p:cNvSpPr/>
            <p:nvPr/>
          </p:nvSpPr>
          <p:spPr bwMode="auto">
            <a:xfrm flipH="1" flipV="1">
              <a:off x="4437143" y="4381594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אליפסה 8"/>
            <p:cNvSpPr/>
            <p:nvPr/>
          </p:nvSpPr>
          <p:spPr bwMode="auto">
            <a:xfrm flipH="1" flipV="1">
              <a:off x="5076831" y="4469777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אליפסה 9"/>
            <p:cNvSpPr/>
            <p:nvPr/>
          </p:nvSpPr>
          <p:spPr bwMode="auto">
            <a:xfrm flipH="1" flipV="1">
              <a:off x="4428191" y="4832348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אליפסה 10"/>
            <p:cNvSpPr/>
            <p:nvPr/>
          </p:nvSpPr>
          <p:spPr bwMode="auto">
            <a:xfrm flipH="1" flipV="1">
              <a:off x="4894343" y="4838794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אליפסה 11"/>
            <p:cNvSpPr/>
            <p:nvPr/>
          </p:nvSpPr>
          <p:spPr bwMode="auto">
            <a:xfrm flipH="1" flipV="1">
              <a:off x="4450971" y="5480345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אליפסה 12"/>
            <p:cNvSpPr/>
            <p:nvPr/>
          </p:nvSpPr>
          <p:spPr bwMode="auto">
            <a:xfrm flipH="1" flipV="1">
              <a:off x="4894343" y="6057994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אליפסה 13"/>
            <p:cNvSpPr/>
            <p:nvPr/>
          </p:nvSpPr>
          <p:spPr bwMode="auto">
            <a:xfrm flipH="1" flipV="1">
              <a:off x="4739004" y="5229682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אליפסה 14"/>
            <p:cNvSpPr/>
            <p:nvPr/>
          </p:nvSpPr>
          <p:spPr bwMode="auto">
            <a:xfrm flipH="1" flipV="1">
              <a:off x="4189111" y="6247900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אליפסה 15"/>
            <p:cNvSpPr/>
            <p:nvPr/>
          </p:nvSpPr>
          <p:spPr bwMode="auto">
            <a:xfrm flipH="1" flipV="1">
              <a:off x="4380375" y="5859195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אליפסה 16"/>
            <p:cNvSpPr/>
            <p:nvPr/>
          </p:nvSpPr>
          <p:spPr bwMode="auto">
            <a:xfrm flipH="1" flipV="1">
              <a:off x="3649446" y="6279851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אליפסה 17"/>
            <p:cNvSpPr/>
            <p:nvPr/>
          </p:nvSpPr>
          <p:spPr bwMode="auto">
            <a:xfrm flipH="1" flipV="1">
              <a:off x="3348639" y="6057994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אליפסה 18"/>
            <p:cNvSpPr/>
            <p:nvPr/>
          </p:nvSpPr>
          <p:spPr bwMode="auto">
            <a:xfrm flipH="1" flipV="1">
              <a:off x="3353031" y="5197731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אליפסה 19"/>
            <p:cNvSpPr/>
            <p:nvPr/>
          </p:nvSpPr>
          <p:spPr bwMode="auto">
            <a:xfrm flipH="1" flipV="1">
              <a:off x="3774525" y="5544247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אליפסה 20"/>
            <p:cNvSpPr/>
            <p:nvPr/>
          </p:nvSpPr>
          <p:spPr bwMode="auto">
            <a:xfrm flipH="1" flipV="1">
              <a:off x="3822341" y="4869160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אליפסה 21"/>
            <p:cNvSpPr/>
            <p:nvPr/>
          </p:nvSpPr>
          <p:spPr bwMode="auto">
            <a:xfrm flipH="1" flipV="1">
              <a:off x="5652895" y="4725144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מחבר ישר 22"/>
            <p:cNvCxnSpPr/>
            <p:nvPr/>
          </p:nvCxnSpPr>
          <p:spPr bwMode="auto">
            <a:xfrm>
              <a:off x="4473978" y="4449232"/>
              <a:ext cx="625683" cy="6559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מחבר ישר 23"/>
            <p:cNvCxnSpPr/>
            <p:nvPr/>
          </p:nvCxnSpPr>
          <p:spPr bwMode="auto">
            <a:xfrm flipV="1">
              <a:off x="4962374" y="4798096"/>
              <a:ext cx="692411" cy="607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אליפסה 24"/>
            <p:cNvSpPr/>
            <p:nvPr/>
          </p:nvSpPr>
          <p:spPr bwMode="auto">
            <a:xfrm flipH="1" flipV="1">
              <a:off x="3974741" y="4437112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6" name="מחבר ישר 25"/>
            <p:cNvCxnSpPr>
              <a:endCxn id="14" idx="4"/>
            </p:cNvCxnSpPr>
            <p:nvPr/>
          </p:nvCxnSpPr>
          <p:spPr bwMode="auto">
            <a:xfrm>
              <a:off x="4500767" y="4869160"/>
              <a:ext cx="286053" cy="36052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מחבר ישר 26"/>
            <p:cNvCxnSpPr>
              <a:endCxn id="21" idx="0"/>
            </p:cNvCxnSpPr>
            <p:nvPr/>
          </p:nvCxnSpPr>
          <p:spPr bwMode="auto">
            <a:xfrm flipH="1">
              <a:off x="3870157" y="4437112"/>
              <a:ext cx="126554" cy="49595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מחבר ישר 27"/>
            <p:cNvCxnSpPr>
              <a:endCxn id="7" idx="1"/>
            </p:cNvCxnSpPr>
            <p:nvPr/>
          </p:nvCxnSpPr>
          <p:spPr bwMode="auto">
            <a:xfrm flipH="1">
              <a:off x="3160012" y="4877266"/>
              <a:ext cx="243173" cy="1450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מחבר ישר 28"/>
            <p:cNvCxnSpPr>
              <a:stCxn id="37" idx="4"/>
            </p:cNvCxnSpPr>
            <p:nvPr/>
          </p:nvCxnSpPr>
          <p:spPr bwMode="auto">
            <a:xfrm flipH="1">
              <a:off x="5508879" y="5146722"/>
              <a:ext cx="240216" cy="37051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מחבר ישר 29"/>
            <p:cNvCxnSpPr>
              <a:stCxn id="19" idx="1"/>
            </p:cNvCxnSpPr>
            <p:nvPr/>
          </p:nvCxnSpPr>
          <p:spPr bwMode="auto">
            <a:xfrm>
              <a:off x="3434658" y="5252275"/>
              <a:ext cx="418037" cy="33696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מחבר ישר 30"/>
            <p:cNvCxnSpPr>
              <a:stCxn id="13" idx="4"/>
              <a:endCxn id="12" idx="1"/>
            </p:cNvCxnSpPr>
            <p:nvPr/>
          </p:nvCxnSpPr>
          <p:spPr bwMode="auto">
            <a:xfrm flipH="1" flipV="1">
              <a:off x="4532598" y="5534889"/>
              <a:ext cx="409561" cy="52310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מחבר ישר 31"/>
            <p:cNvCxnSpPr>
              <a:stCxn id="16" idx="5"/>
            </p:cNvCxnSpPr>
            <p:nvPr/>
          </p:nvCxnSpPr>
          <p:spPr bwMode="auto">
            <a:xfrm flipH="1">
              <a:off x="4230197" y="5868553"/>
              <a:ext cx="164183" cy="44076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מחבר ישר 32"/>
            <p:cNvCxnSpPr>
              <a:stCxn id="17" idx="7"/>
            </p:cNvCxnSpPr>
            <p:nvPr/>
          </p:nvCxnSpPr>
          <p:spPr bwMode="auto">
            <a:xfrm flipH="1" flipV="1">
              <a:off x="3420647" y="6093296"/>
              <a:ext cx="242804" cy="241099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4" name="אליפסה 33"/>
            <p:cNvSpPr/>
            <p:nvPr/>
          </p:nvSpPr>
          <p:spPr bwMode="auto">
            <a:xfrm flipH="1" flipV="1">
              <a:off x="5446783" y="5885378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אליפסה 34"/>
            <p:cNvSpPr/>
            <p:nvPr/>
          </p:nvSpPr>
          <p:spPr bwMode="auto">
            <a:xfrm flipH="1" flipV="1">
              <a:off x="6205335" y="5771728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מחבר ישר 35"/>
            <p:cNvCxnSpPr/>
            <p:nvPr/>
          </p:nvCxnSpPr>
          <p:spPr bwMode="auto">
            <a:xfrm flipV="1">
              <a:off x="5514814" y="5844680"/>
              <a:ext cx="692411" cy="6075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אליפסה 36"/>
            <p:cNvSpPr/>
            <p:nvPr/>
          </p:nvSpPr>
          <p:spPr bwMode="auto">
            <a:xfrm flipH="1" flipV="1">
              <a:off x="5701279" y="5146722"/>
              <a:ext cx="95632" cy="63902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אליפסה 37"/>
            <p:cNvSpPr/>
            <p:nvPr/>
          </p:nvSpPr>
          <p:spPr bwMode="auto">
            <a:xfrm flipH="1" flipV="1">
              <a:off x="5485261" y="5448394"/>
              <a:ext cx="95632" cy="63903"/>
            </a:xfrm>
            <a:prstGeom prst="ellipse">
              <a:avLst/>
            </a:prstGeom>
            <a:solidFill>
              <a:schemeClr val="tx2"/>
            </a:solidFill>
            <a:ln w="254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solidFill>
                    <a:schemeClr val="tx1"/>
                  </a:solidFill>
                </a:ln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0" name="מחבר ישר 39"/>
            <p:cNvCxnSpPr/>
            <p:nvPr/>
          </p:nvCxnSpPr>
          <p:spPr bwMode="auto">
            <a:xfrm>
              <a:off x="4499992" y="4437112"/>
              <a:ext cx="625683" cy="6559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מחבר ישר 40"/>
            <p:cNvCxnSpPr/>
            <p:nvPr/>
          </p:nvCxnSpPr>
          <p:spPr bwMode="auto">
            <a:xfrm flipH="1">
              <a:off x="3869382" y="4437112"/>
              <a:ext cx="126554" cy="49595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מחבר ישר 41"/>
            <p:cNvCxnSpPr/>
            <p:nvPr/>
          </p:nvCxnSpPr>
          <p:spPr bwMode="auto">
            <a:xfrm flipV="1">
              <a:off x="4959709" y="4797152"/>
              <a:ext cx="692411" cy="6075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3" name="צורה חופשית 42"/>
            <p:cNvSpPr/>
            <p:nvPr/>
          </p:nvSpPr>
          <p:spPr bwMode="auto">
            <a:xfrm>
              <a:off x="3563888" y="4077072"/>
              <a:ext cx="2964186" cy="1363614"/>
            </a:xfrm>
            <a:custGeom>
              <a:avLst/>
              <a:gdLst>
                <a:gd name="connsiteX0" fmla="*/ 1879866 w 2964186"/>
                <a:gd name="connsiteY0" fmla="*/ 1315697 h 1363614"/>
                <a:gd name="connsiteX1" fmla="*/ 1178530 w 2964186"/>
                <a:gd name="connsiteY1" fmla="*/ 1351208 h 1363614"/>
                <a:gd name="connsiteX2" fmla="*/ 273008 w 2964186"/>
                <a:gd name="connsiteY2" fmla="*/ 1120389 h 1363614"/>
                <a:gd name="connsiteX3" fmla="*/ 24433 w 2964186"/>
                <a:gd name="connsiteY3" fmla="*/ 596606 h 1363614"/>
                <a:gd name="connsiteX4" fmla="*/ 770157 w 2964186"/>
                <a:gd name="connsiteY4" fmla="*/ 10680 h 1363614"/>
                <a:gd name="connsiteX5" fmla="*/ 1533637 w 2964186"/>
                <a:gd name="connsiteY5" fmla="*/ 232622 h 1363614"/>
                <a:gd name="connsiteX6" fmla="*/ 2297117 w 2964186"/>
                <a:gd name="connsiteY6" fmla="*/ 419053 h 1363614"/>
                <a:gd name="connsiteX7" fmla="*/ 2962942 w 2964186"/>
                <a:gd name="connsiteY7" fmla="*/ 667627 h 1363614"/>
                <a:gd name="connsiteX8" fmla="*/ 2448037 w 2964186"/>
                <a:gd name="connsiteY8" fmla="*/ 1173655 h 1363614"/>
                <a:gd name="connsiteX9" fmla="*/ 1879866 w 2964186"/>
                <a:gd name="connsiteY9" fmla="*/ 1315697 h 1363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4186" h="1363614">
                  <a:moveTo>
                    <a:pt x="1879866" y="1315697"/>
                  </a:moveTo>
                  <a:cubicBezTo>
                    <a:pt x="1668281" y="1345289"/>
                    <a:pt x="1446340" y="1383759"/>
                    <a:pt x="1178530" y="1351208"/>
                  </a:cubicBezTo>
                  <a:cubicBezTo>
                    <a:pt x="910720" y="1318657"/>
                    <a:pt x="465357" y="1246156"/>
                    <a:pt x="273008" y="1120389"/>
                  </a:cubicBezTo>
                  <a:cubicBezTo>
                    <a:pt x="80659" y="994622"/>
                    <a:pt x="-58425" y="781557"/>
                    <a:pt x="24433" y="596606"/>
                  </a:cubicBezTo>
                  <a:cubicBezTo>
                    <a:pt x="107291" y="411655"/>
                    <a:pt x="518623" y="71344"/>
                    <a:pt x="770157" y="10680"/>
                  </a:cubicBezTo>
                  <a:cubicBezTo>
                    <a:pt x="1021691" y="-49984"/>
                    <a:pt x="1279144" y="164560"/>
                    <a:pt x="1533637" y="232622"/>
                  </a:cubicBezTo>
                  <a:cubicBezTo>
                    <a:pt x="1788130" y="300684"/>
                    <a:pt x="2058900" y="346552"/>
                    <a:pt x="2297117" y="419053"/>
                  </a:cubicBezTo>
                  <a:cubicBezTo>
                    <a:pt x="2535335" y="491554"/>
                    <a:pt x="2937789" y="541860"/>
                    <a:pt x="2962942" y="667627"/>
                  </a:cubicBezTo>
                  <a:cubicBezTo>
                    <a:pt x="2988095" y="793394"/>
                    <a:pt x="2625590" y="1067123"/>
                    <a:pt x="2448037" y="1173655"/>
                  </a:cubicBezTo>
                  <a:cubicBezTo>
                    <a:pt x="2270484" y="1280187"/>
                    <a:pt x="2091451" y="1286105"/>
                    <a:pt x="1879866" y="1315697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מחבר ישר 43"/>
            <p:cNvCxnSpPr/>
            <p:nvPr/>
          </p:nvCxnSpPr>
          <p:spPr bwMode="auto">
            <a:xfrm>
              <a:off x="3419872" y="5252275"/>
              <a:ext cx="418037" cy="33696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מחבר ישר 44"/>
            <p:cNvCxnSpPr/>
            <p:nvPr/>
          </p:nvCxnSpPr>
          <p:spPr bwMode="auto">
            <a:xfrm flipH="1">
              <a:off x="3131840" y="4869160"/>
              <a:ext cx="243173" cy="14509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6" name="צורה חופשית 45"/>
            <p:cNvSpPr/>
            <p:nvPr/>
          </p:nvSpPr>
          <p:spPr bwMode="auto">
            <a:xfrm>
              <a:off x="2771800" y="4581128"/>
              <a:ext cx="1517172" cy="1368541"/>
            </a:xfrm>
            <a:custGeom>
              <a:avLst/>
              <a:gdLst>
                <a:gd name="connsiteX0" fmla="*/ 329553 w 1517172"/>
                <a:gd name="connsiteY0" fmla="*/ 961092 h 1368541"/>
                <a:gd name="connsiteX1" fmla="*/ 1080 w 1517172"/>
                <a:gd name="connsiteY1" fmla="*/ 463942 h 1368541"/>
                <a:gd name="connsiteX2" fmla="*/ 444963 w 1517172"/>
                <a:gd name="connsiteY2" fmla="*/ 28936 h 1368541"/>
                <a:gd name="connsiteX3" fmla="*/ 1350485 w 1517172"/>
                <a:gd name="connsiteY3" fmla="*/ 108835 h 1368541"/>
                <a:gd name="connsiteX4" fmla="*/ 1501406 w 1517172"/>
                <a:gd name="connsiteY4" fmla="*/ 659251 h 1368541"/>
                <a:gd name="connsiteX5" fmla="*/ 1146299 w 1517172"/>
                <a:gd name="connsiteY5" fmla="*/ 1342831 h 1368541"/>
                <a:gd name="connsiteX6" fmla="*/ 631394 w 1517172"/>
                <a:gd name="connsiteY6" fmla="*/ 1200789 h 1368541"/>
                <a:gd name="connsiteX7" fmla="*/ 329553 w 1517172"/>
                <a:gd name="connsiteY7" fmla="*/ 961092 h 1368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17172" h="1368541">
                  <a:moveTo>
                    <a:pt x="329553" y="961092"/>
                  </a:moveTo>
                  <a:cubicBezTo>
                    <a:pt x="224501" y="838284"/>
                    <a:pt x="-18155" y="619301"/>
                    <a:pt x="1080" y="463942"/>
                  </a:cubicBezTo>
                  <a:cubicBezTo>
                    <a:pt x="20315" y="308583"/>
                    <a:pt x="220062" y="88121"/>
                    <a:pt x="444963" y="28936"/>
                  </a:cubicBezTo>
                  <a:cubicBezTo>
                    <a:pt x="669864" y="-30249"/>
                    <a:pt x="1174411" y="3783"/>
                    <a:pt x="1350485" y="108835"/>
                  </a:cubicBezTo>
                  <a:cubicBezTo>
                    <a:pt x="1526559" y="213887"/>
                    <a:pt x="1535437" y="453585"/>
                    <a:pt x="1501406" y="659251"/>
                  </a:cubicBezTo>
                  <a:cubicBezTo>
                    <a:pt x="1467375" y="864917"/>
                    <a:pt x="1291301" y="1252575"/>
                    <a:pt x="1146299" y="1342831"/>
                  </a:cubicBezTo>
                  <a:cubicBezTo>
                    <a:pt x="1001297" y="1433087"/>
                    <a:pt x="764559" y="1261453"/>
                    <a:pt x="631394" y="1200789"/>
                  </a:cubicBezTo>
                  <a:cubicBezTo>
                    <a:pt x="498229" y="1140125"/>
                    <a:pt x="434605" y="1083900"/>
                    <a:pt x="329553" y="961092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מחבר ישר 46"/>
            <p:cNvCxnSpPr/>
            <p:nvPr/>
          </p:nvCxnSpPr>
          <p:spPr bwMode="auto">
            <a:xfrm>
              <a:off x="4499992" y="4869160"/>
              <a:ext cx="286053" cy="360522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מחבר ישר 47"/>
            <p:cNvCxnSpPr/>
            <p:nvPr/>
          </p:nvCxnSpPr>
          <p:spPr bwMode="auto">
            <a:xfrm flipV="1">
              <a:off x="5526656" y="5824773"/>
              <a:ext cx="692411" cy="60753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מחבר ישר 48"/>
            <p:cNvCxnSpPr/>
            <p:nvPr/>
          </p:nvCxnSpPr>
          <p:spPr bwMode="auto">
            <a:xfrm flipH="1">
              <a:off x="5508104" y="5157192"/>
              <a:ext cx="240216" cy="37051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מחבר ישר 49"/>
            <p:cNvCxnSpPr/>
            <p:nvPr/>
          </p:nvCxnSpPr>
          <p:spPr bwMode="auto">
            <a:xfrm flipH="1" flipV="1">
              <a:off x="4499992" y="5517232"/>
              <a:ext cx="409561" cy="52310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מחבר ישר 50"/>
            <p:cNvCxnSpPr/>
            <p:nvPr/>
          </p:nvCxnSpPr>
          <p:spPr bwMode="auto">
            <a:xfrm flipH="1">
              <a:off x="4211960" y="5877272"/>
              <a:ext cx="164183" cy="44076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מחבר ישר 51"/>
            <p:cNvCxnSpPr/>
            <p:nvPr/>
          </p:nvCxnSpPr>
          <p:spPr bwMode="auto">
            <a:xfrm flipH="1" flipV="1">
              <a:off x="3419872" y="6093296"/>
              <a:ext cx="242804" cy="24109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3" name="צורה חופשית 52"/>
            <p:cNvSpPr/>
            <p:nvPr/>
          </p:nvSpPr>
          <p:spPr bwMode="auto">
            <a:xfrm>
              <a:off x="2771800" y="4941168"/>
              <a:ext cx="4337092" cy="1576128"/>
            </a:xfrm>
            <a:custGeom>
              <a:avLst/>
              <a:gdLst>
                <a:gd name="connsiteX0" fmla="*/ 12464 w 4337092"/>
                <a:gd name="connsiteY0" fmla="*/ 1065355 h 1576128"/>
                <a:gd name="connsiteX1" fmla="*/ 589513 w 4337092"/>
                <a:gd name="connsiteY1" fmla="*/ 497184 h 1576128"/>
                <a:gd name="connsiteX2" fmla="*/ 1521668 w 4337092"/>
                <a:gd name="connsiteY2" fmla="*/ 53301 h 1576128"/>
                <a:gd name="connsiteX3" fmla="*/ 2613622 w 4337092"/>
                <a:gd name="connsiteY3" fmla="*/ 17790 h 1576128"/>
                <a:gd name="connsiteX4" fmla="*/ 3820985 w 4337092"/>
                <a:gd name="connsiteY4" fmla="*/ 142078 h 1576128"/>
                <a:gd name="connsiteX5" fmla="*/ 4327012 w 4337092"/>
                <a:gd name="connsiteY5" fmla="*/ 781270 h 1576128"/>
                <a:gd name="connsiteX6" fmla="*/ 3412612 w 4337092"/>
                <a:gd name="connsiteY6" fmla="*/ 1216276 h 1576128"/>
                <a:gd name="connsiteX7" fmla="*/ 2063206 w 4337092"/>
                <a:gd name="connsiteY7" fmla="*/ 1544749 h 1576128"/>
                <a:gd name="connsiteX8" fmla="*/ 926864 w 4337092"/>
                <a:gd name="connsiteY8" fmla="*/ 1544749 h 1576128"/>
                <a:gd name="connsiteX9" fmla="*/ 252161 w 4337092"/>
                <a:gd name="connsiteY9" fmla="*/ 1384951 h 1576128"/>
                <a:gd name="connsiteX10" fmla="*/ 12464 w 4337092"/>
                <a:gd name="connsiteY10" fmla="*/ 1065355 h 1576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7092" h="1576128">
                  <a:moveTo>
                    <a:pt x="12464" y="1065355"/>
                  </a:moveTo>
                  <a:cubicBezTo>
                    <a:pt x="68689" y="917394"/>
                    <a:pt x="337979" y="665860"/>
                    <a:pt x="589513" y="497184"/>
                  </a:cubicBezTo>
                  <a:cubicBezTo>
                    <a:pt x="841047" y="328508"/>
                    <a:pt x="1184317" y="133200"/>
                    <a:pt x="1521668" y="53301"/>
                  </a:cubicBezTo>
                  <a:cubicBezTo>
                    <a:pt x="1859019" y="-26598"/>
                    <a:pt x="2230403" y="2994"/>
                    <a:pt x="2613622" y="17790"/>
                  </a:cubicBezTo>
                  <a:cubicBezTo>
                    <a:pt x="2996841" y="32586"/>
                    <a:pt x="3535420" y="14831"/>
                    <a:pt x="3820985" y="142078"/>
                  </a:cubicBezTo>
                  <a:cubicBezTo>
                    <a:pt x="4106550" y="269325"/>
                    <a:pt x="4395074" y="602237"/>
                    <a:pt x="4327012" y="781270"/>
                  </a:cubicBezTo>
                  <a:cubicBezTo>
                    <a:pt x="4258950" y="960303"/>
                    <a:pt x="3789913" y="1089030"/>
                    <a:pt x="3412612" y="1216276"/>
                  </a:cubicBezTo>
                  <a:cubicBezTo>
                    <a:pt x="3035311" y="1343522"/>
                    <a:pt x="2477497" y="1490003"/>
                    <a:pt x="2063206" y="1544749"/>
                  </a:cubicBezTo>
                  <a:cubicBezTo>
                    <a:pt x="1648915" y="1599495"/>
                    <a:pt x="1228705" y="1571382"/>
                    <a:pt x="926864" y="1544749"/>
                  </a:cubicBezTo>
                  <a:cubicBezTo>
                    <a:pt x="625023" y="1518116"/>
                    <a:pt x="404561" y="1464850"/>
                    <a:pt x="252161" y="1384951"/>
                  </a:cubicBezTo>
                  <a:cubicBezTo>
                    <a:pt x="99761" y="1305052"/>
                    <a:pt x="-43761" y="1213316"/>
                    <a:pt x="12464" y="1065355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1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e-IL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368406" y="4691548"/>
                  <a:ext cx="1704436" cy="9368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>
                        <m:sSubSup>
                          <m:sSubSupPr>
                            <m:ctrlP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en-US" sz="18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𝑙𝑐</m:t>
                            </m:r>
                          </m:sub>
                          <m:sup>
                            <m:r>
                              <a:rPr lang="en-US" altLang="en-US" sz="18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n-US" altLang="en-US" sz="1800" dirty="0"/>
                </a:p>
              </p:txBody>
            </p:sp>
          </mc:Choice>
          <mc:Fallback xmlns="">
            <p:sp>
              <p:nvSpPr>
                <p:cNvPr id="54" name="Text 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68406" y="4691548"/>
                  <a:ext cx="1704436" cy="93688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 Box 3"/>
              <p:cNvSpPr txBox="1">
                <a:spLocks noChangeArrowheads="1"/>
              </p:cNvSpPr>
              <p:nvPr/>
            </p:nvSpPr>
            <p:spPr bwMode="auto">
              <a:xfrm>
                <a:off x="251519" y="922563"/>
                <a:ext cx="5108615" cy="10498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d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𝑑𝑖𝑚𝐻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Sup>
                        <m:sSubSup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𝑙𝑐</m:t>
                          </m:r>
                        </m:sub>
                        <m:sup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Sup>
                        <m:sSubSup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𝑙𝑐</m:t>
                          </m:r>
                        </m:sub>
                        <m:sup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1800" dirty="0"/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Easy: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𝑑𝑖𝑚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/>
                  <a:t>.</a:t>
                </a:r>
              </a:p>
            </p:txBody>
          </p:sp>
        </mc:Choice>
        <mc:Fallback xmlns="">
          <p:sp>
            <p:nvSpPr>
              <p:cNvPr id="5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19" y="922563"/>
                <a:ext cx="5108615" cy="1049839"/>
              </a:xfrm>
              <a:prstGeom prst="rect">
                <a:avLst/>
              </a:prstGeom>
              <a:blipFill>
                <a:blip r:embed="rId3"/>
                <a:stretch>
                  <a:fillRect l="-955" b="-80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 Box 3"/>
              <p:cNvSpPr txBox="1">
                <a:spLocks noChangeArrowheads="1"/>
              </p:cNvSpPr>
              <p:nvPr/>
            </p:nvSpPr>
            <p:spPr bwMode="auto">
              <a:xfrm>
                <a:off x="617209" y="2572013"/>
                <a:ext cx="7174518" cy="41637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en-US" sz="2000" dirty="0"/>
                  <a:t> 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𝜖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en-US" sz="2000" dirty="0"/>
                  <a:t>-net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en-US" sz="2000" dirty="0"/>
                  <a:t> of size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altLang="en-US" sz="2000" dirty="0"/>
                  <a:t>.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 err="1"/>
                  <a:t>Claim</a:t>
                </a:r>
                <a:r>
                  <a:rPr lang="en-US" altLang="en-US" sz="2000" u="sng" dirty="0"/>
                  <a:t>:</a:t>
                </a: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en-US" sz="2000" dirty="0"/>
                  <a:t> is an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/>
                  <a:t>-</a:t>
                </a:r>
                <a14:m>
                  <m:oMath xmlns:m="http://schemas.openxmlformats.org/officeDocument/2006/math">
                    <m:r>
                      <a:rPr lang="en-US" altLang="en-US" sz="2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000" dirty="0"/>
                  <a:t>-net for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en-US" sz="2000" dirty="0"/>
                  <a:t>.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Pf:</a:t>
                </a:r>
                <a:r>
                  <a:rPr lang="en-US" altLang="en-US" sz="2000" dirty="0"/>
                  <a:t>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𝐸</m:t>
                    </m:r>
                  </m:oMath>
                </a14:m>
                <a:r>
                  <a:rPr lang="en-US" altLang="en-US" sz="2000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/>
                  <a:t>.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endParaRPr lang="en-US" altLang="en-US" sz="2000" dirty="0"/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𝑙𝑐</m:t>
                          </m:r>
                        </m:sub>
                        <m:sup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|≥</m:t>
                      </m:r>
                      <m:f>
                        <m:f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𝜖</m:t>
                          </m:r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altLang="en-US" sz="2000" i="1" dirty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altLang="en-US" sz="2000" i="1">
                          <a:solidFill>
                            <a:srgbClr val="FF0000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1− </m:t>
                              </m:r>
                              <m:f>
                                <m:fPr>
                                  <m:ctrlPr>
                                    <a:rPr lang="en-US" altLang="en-US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en-US" sz="20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e>
                                    <m:sup>
                                      <m: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𝑑</m:t>
                                      </m:r>
                                      <m: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sup>
                          </m:sSup>
                        </m:e>
                      </m:d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𝜖</m:t>
                          </m:r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𝜖</m:t>
                          </m:r>
                        </m:num>
                        <m:den>
                          <m:r>
                            <a:rPr lang="en-US" altLang="en-US" sz="2000" i="1" dirty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US" altLang="en-US" sz="2000" dirty="0"/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𝑙𝑐</m:t>
                        </m:r>
                      </m:sub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en-US" sz="2000" dirty="0"/>
                  <a:t> (and hence,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altLang="en-US" sz="2000" dirty="0"/>
                  <a:t>) contains a pair of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en-US" sz="2000" dirty="0"/>
                  <a:t>.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en-US" sz="2000" dirty="0"/>
                  <a:t> is an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dirty="0"/>
                  <a:t>-</a:t>
                </a:r>
                <a14:m>
                  <m:oMath xmlns:m="http://schemas.openxmlformats.org/officeDocument/2006/math">
                    <m:r>
                      <a:rPr lang="en-US" altLang="en-US" sz="2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000" dirty="0"/>
                  <a:t>-net for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en-US" sz="2000" dirty="0"/>
                  <a:t>.</a:t>
                </a:r>
              </a:p>
            </p:txBody>
          </p:sp>
        </mc:Choice>
        <mc:Fallback xmlns="">
          <p:sp>
            <p:nvSpPr>
              <p:cNvPr id="5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7209" y="2572013"/>
                <a:ext cx="7174518" cy="4163769"/>
              </a:xfrm>
              <a:prstGeom prst="rect">
                <a:avLst/>
              </a:prstGeom>
              <a:blipFill>
                <a:blip r:embed="rId4"/>
                <a:stretch>
                  <a:fillRect l="-850" b="-131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109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9512" y="620688"/>
            <a:ext cx="87849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/>
              <a:t>Turán’s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Thm</a:t>
            </a:r>
            <a:r>
              <a:rPr lang="en-US" altLang="en-US" sz="3200" dirty="0"/>
              <a:t> (‘41)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323528" y="1412776"/>
                <a:ext cx="8640960" cy="2206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2000" dirty="0"/>
                  <a:t> = complete graph on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2000" dirty="0"/>
                  <a:t> vertices.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 err="1"/>
                  <a:t>Turán</a:t>
                </a:r>
                <a:r>
                  <a:rPr lang="en-US" altLang="en-US" sz="2000" u="sng" dirty="0"/>
                  <a:t> </a:t>
                </a:r>
                <a:r>
                  <a:rPr lang="en-US" altLang="en-US" sz="2000" u="sng" dirty="0" err="1"/>
                  <a:t>Thm</a:t>
                </a:r>
                <a:r>
                  <a:rPr lang="en-US" altLang="en-US" sz="2000" u="sng" dirty="0"/>
                  <a:t> (for graphs)</a:t>
                </a:r>
                <a:r>
                  <a:rPr lang="en-US" altLang="en-US" sz="2000" dirty="0"/>
                  <a:t>: 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Turán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‘41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𝑒𝑑𝑔𝑒𝑠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en-US" sz="20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𝑓𝑟𝑒𝑒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𝑔𝑟𝑎𝑝ℎ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𝑣𝑒𝑟𝑡𝑖𝑐𝑒𝑠</m:t>
                          </m:r>
                        </m:e>
                      </m:d>
                      <m:r>
                        <a:rPr lang="en-US" alt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(1)</m:t>
                          </m:r>
                        </m:e>
                      </m:d>
                      <m:f>
                        <m:f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412776"/>
                <a:ext cx="8640960" cy="2206886"/>
              </a:xfrm>
              <a:prstGeom prst="rect">
                <a:avLst/>
              </a:prstGeom>
              <a:blipFill>
                <a:blip r:embed="rId2"/>
                <a:stretch>
                  <a:fillRect l="-7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תמונה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645024"/>
            <a:ext cx="3124200" cy="2476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/>
              <p:cNvSpPr txBox="1">
                <a:spLocks noChangeArrowheads="1"/>
              </p:cNvSpPr>
              <p:nvPr/>
            </p:nvSpPr>
            <p:spPr bwMode="auto">
              <a:xfrm>
                <a:off x="143000" y="3837908"/>
                <a:ext cx="3168352" cy="5028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b="0" dirty="0">
                    <a:ea typeface="Cambria Math" panose="02040503050406030204" pitchFamily="18" charset="0"/>
                  </a:rPr>
                  <a:t>Complete</a:t>
                </a:r>
                <a:r>
                  <a:rPr lang="en-US" altLang="en-US" sz="2000" b="0" dirty="0">
                    <a:solidFill>
                      <a:schemeClr val="bg2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2000" dirty="0"/>
                  <a:t>-partite graph</a:t>
                </a:r>
              </a:p>
            </p:txBody>
          </p:sp>
        </mc:Choice>
        <mc:Fallback xmlns="">
          <p:sp>
            <p:nvSpPr>
              <p:cNvPr id="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3000" y="3837908"/>
                <a:ext cx="3168352" cy="502895"/>
              </a:xfrm>
              <a:prstGeom prst="rect">
                <a:avLst/>
              </a:prstGeom>
              <a:blipFill>
                <a:blip r:embed="rId4"/>
                <a:stretch>
                  <a:fillRect l="-1923" r="-1923" b="-2073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3096344" y="4725144"/>
                <a:ext cx="1187624" cy="7497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⌊"/>
                          <m:endChr m:val="⌋"/>
                          <m:ctrlPr>
                            <a:rPr lang="en-US" altLang="en-US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96344" y="4725144"/>
                <a:ext cx="1187624" cy="7497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"/>
              <p:cNvSpPr txBox="1">
                <a:spLocks noChangeArrowheads="1"/>
              </p:cNvSpPr>
              <p:nvPr/>
            </p:nvSpPr>
            <p:spPr bwMode="auto">
              <a:xfrm>
                <a:off x="4429000" y="6018863"/>
                <a:ext cx="1187624" cy="7497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⌊"/>
                          <m:endChr m:val="⌋"/>
                          <m:ctrlPr>
                            <a:rPr lang="en-US" altLang="en-US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29000" y="6018863"/>
                <a:ext cx="1187624" cy="7497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"/>
              <p:cNvSpPr txBox="1">
                <a:spLocks noChangeArrowheads="1"/>
              </p:cNvSpPr>
              <p:nvPr/>
            </p:nvSpPr>
            <p:spPr bwMode="auto">
              <a:xfrm>
                <a:off x="5832648" y="4725144"/>
                <a:ext cx="1187624" cy="7497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⌊"/>
                          <m:endChr m:val="⌋"/>
                          <m:ctrlPr>
                            <a:rPr lang="en-US" altLang="en-US" sz="1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en-US" sz="1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32648" y="4725144"/>
                <a:ext cx="1187624" cy="7497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">
                <a:extLst>
                  <a:ext uri="{FF2B5EF4-FFF2-40B4-BE49-F238E27FC236}">
                    <a16:creationId xmlns:a16="http://schemas.microsoft.com/office/drawing/2014/main" id="{A6F936D2-1A25-7D16-B634-347A041FE0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7720" y="5198521"/>
                <a:ext cx="1584176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=13</m:t>
                      </m:r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9" name="Text Box 3">
                <a:extLst>
                  <a:ext uri="{FF2B5EF4-FFF2-40B4-BE49-F238E27FC236}">
                    <a16:creationId xmlns:a16="http://schemas.microsoft.com/office/drawing/2014/main" id="{A6F936D2-1A25-7D16-B634-347A041FE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7720" y="5198521"/>
                <a:ext cx="1584176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5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Median</a:t>
            </a:r>
            <a:endParaRPr lang="en-US" altLang="en-US" sz="3600" dirty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91952" y="1412776"/>
            <a:ext cx="762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2000" dirty="0">
                <a:solidFill>
                  <a:srgbClr val="000000"/>
                </a:solidFill>
              </a:rPr>
              <a:t> </a:t>
            </a:r>
            <a:r>
              <a:rPr lang="en-US" altLang="en-US" sz="2000" dirty="0">
                <a:solidFill>
                  <a:srgbClr val="FF0000"/>
                </a:solidFill>
              </a:rPr>
              <a:t>V</a:t>
            </a:r>
            <a:r>
              <a:rPr lang="en-US" altLang="en-US" sz="2000" dirty="0">
                <a:solidFill>
                  <a:srgbClr val="000000"/>
                </a:solidFill>
              </a:rPr>
              <a:t> = a finite set of reals (i.e., points on a line)</a:t>
            </a:r>
            <a:endParaRPr lang="en-US" altLang="en-US" dirty="0">
              <a:solidFill>
                <a:srgbClr val="FF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71600" y="2060848"/>
            <a:ext cx="7056784" cy="265361"/>
            <a:chOff x="971600" y="3861048"/>
            <a:chExt cx="7056784" cy="265361"/>
          </a:xfrm>
        </p:grpSpPr>
        <p:grpSp>
          <p:nvGrpSpPr>
            <p:cNvPr id="5" name="Group 4"/>
            <p:cNvGrpSpPr/>
            <p:nvPr/>
          </p:nvGrpSpPr>
          <p:grpSpPr>
            <a:xfrm>
              <a:off x="971600" y="3861048"/>
              <a:ext cx="7056784" cy="263055"/>
              <a:chOff x="971600" y="3138235"/>
              <a:chExt cx="7056784" cy="263055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>
                <a:off x="971600" y="3284984"/>
                <a:ext cx="7056784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" name="Oval 6"/>
              <p:cNvSpPr/>
              <p:nvPr/>
            </p:nvSpPr>
            <p:spPr bwMode="auto">
              <a:xfrm>
                <a:off x="6588224" y="314096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6156176" y="3138235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2483768" y="318252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7541096" y="315755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907704" y="318526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3851920" y="3171411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 bwMode="auto">
            <a:xfrm>
              <a:off x="5004048" y="391038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Line Callout 1 1"/>
          <p:cNvSpPr/>
          <p:nvPr/>
        </p:nvSpPr>
        <p:spPr bwMode="auto">
          <a:xfrm>
            <a:off x="1826626" y="2794773"/>
            <a:ext cx="2160240" cy="504056"/>
          </a:xfrm>
          <a:prstGeom prst="borderCallout1">
            <a:avLst>
              <a:gd name="adj1" fmla="val 47902"/>
              <a:gd name="adj2" fmla="val 100352"/>
              <a:gd name="adj3" fmla="val -91563"/>
              <a:gd name="adj4" fmla="val 14985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Median 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53555" y="3501008"/>
                <a:ext cx="7107560" cy="1229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Alternative description:</a:t>
                </a:r>
              </a:p>
              <a:p>
                <a:r>
                  <a:rPr lang="en-US" sz="2000" dirty="0"/>
                  <a:t>Every </a:t>
                </a:r>
                <a:r>
                  <a:rPr lang="en-US" sz="2000" b="1" u="sng" dirty="0"/>
                  <a:t>interval</a:t>
                </a:r>
                <a:r>
                  <a:rPr lang="en-US" sz="2000" dirty="0"/>
                  <a:t> containing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begChr m:val="|"/>
                        <m:endChr m:val="|"/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points </a:t>
                </a:r>
                <a:r>
                  <a:rPr lang="en-US" sz="2000" dirty="0"/>
                  <a:t>also contains the median</a:t>
                </a:r>
                <a:endParaRPr lang="he-IL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55" y="3501008"/>
                <a:ext cx="7107560" cy="1229439"/>
              </a:xfrm>
              <a:prstGeom prst="rect">
                <a:avLst/>
              </a:prstGeom>
              <a:blipFill>
                <a:blip r:embed="rId3"/>
                <a:stretch>
                  <a:fillRect t="-2475" b="-7426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89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9512" y="620688"/>
            <a:ext cx="87849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/>
              <a:t>Erdős</a:t>
            </a:r>
            <a:r>
              <a:rPr lang="en-US" altLang="en-US" sz="3200" dirty="0"/>
              <a:t>-Stone-</a:t>
            </a:r>
            <a:r>
              <a:rPr lang="en-US" altLang="en-US" sz="3200" dirty="0" err="1"/>
              <a:t>Simonovits</a:t>
            </a:r>
            <a:r>
              <a:rPr lang="en-US" altLang="en-US" sz="3200" dirty="0"/>
              <a:t> </a:t>
            </a:r>
            <a:r>
              <a:rPr lang="en-US" altLang="en-US" sz="3200" dirty="0" err="1"/>
              <a:t>Thm</a:t>
            </a:r>
            <a:r>
              <a:rPr lang="en-US" altLang="en-US" sz="3200" dirty="0"/>
              <a:t> (‘46)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323528" y="1412776"/>
                <a:ext cx="8640960" cy="22161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FF0000"/>
                    </a:solidFill>
                  </a:rPr>
                  <a:t>e</a:t>
                </a:r>
                <a:r>
                  <a:rPr lang="en-US" altLang="en-US" sz="2000" b="0" dirty="0">
                    <a:solidFill>
                      <a:srgbClr val="FF0000"/>
                    </a:solidFill>
                  </a:rPr>
                  <a:t>x(</a:t>
                </a:r>
                <a:r>
                  <a:rPr lang="en-US" altLang="en-US" sz="2000" b="0" dirty="0" err="1">
                    <a:solidFill>
                      <a:srgbClr val="FF0000"/>
                    </a:solidFill>
                  </a:rPr>
                  <a:t>n,H</a:t>
                </a:r>
                <a:r>
                  <a:rPr lang="en-US" altLang="en-US" sz="2000" b="0" dirty="0">
                    <a:solidFill>
                      <a:srgbClr val="FF0000"/>
                    </a:solidFill>
                  </a:rPr>
                  <a:t>) </a:t>
                </a:r>
                <a:r>
                  <a:rPr lang="en-US" altLang="en-US" sz="2000" b="0" dirty="0"/>
                  <a:t>=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𝑒𝑑𝑔𝑒𝑠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𝑓𝑟𝑒𝑒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𝑔𝑟𝑎𝑝ℎ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𝑜𝑛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𝑣𝑒𝑟𝑡𝑖𝑐𝑒𝑠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2000" b="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THM: If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endParaRPr lang="en-US" altLang="en-US" sz="2000" b="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𝑒𝑥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en-US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  <m:d>
                                <m:dPr>
                                  <m:ctrlP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</m:d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(1)</m:t>
                          </m:r>
                        </m:e>
                      </m:d>
                      <m:f>
                        <m:f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412776"/>
                <a:ext cx="8640960" cy="2216119"/>
              </a:xfrm>
              <a:prstGeom prst="rect">
                <a:avLst/>
              </a:prstGeom>
              <a:blipFill>
                <a:blip r:embed="rId2"/>
                <a:stretch>
                  <a:fillRect l="-705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Box 3">
                <a:extLst>
                  <a:ext uri="{FF2B5EF4-FFF2-40B4-BE49-F238E27FC236}">
                    <a16:creationId xmlns:a16="http://schemas.microsoft.com/office/drawing/2014/main" id="{BC7C2E3D-0584-D9CA-A89C-5D57EAFBCF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3528" y="4110171"/>
                <a:ext cx="8640960" cy="11184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What about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b="0" dirty="0">
                    <a:solidFill>
                      <a:srgbClr val="FF0000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𝑒𝑥</m:t>
                    </m:r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10" name="Text Box 3">
                <a:extLst>
                  <a:ext uri="{FF2B5EF4-FFF2-40B4-BE49-F238E27FC236}">
                    <a16:creationId xmlns:a16="http://schemas.microsoft.com/office/drawing/2014/main" id="{BC7C2E3D-0584-D9CA-A89C-5D57EAFBC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4110171"/>
                <a:ext cx="8640960" cy="11184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61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9512" y="620688"/>
            <a:ext cx="87849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/>
              <a:t>Zarankiewicz’s</a:t>
            </a:r>
            <a:r>
              <a:rPr lang="en-US" altLang="en-US" sz="3200" dirty="0"/>
              <a:t> problem (‘51)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323528" y="1412776"/>
                <a:ext cx="8640960" cy="7670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𝑒𝑥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)=?</m:t>
                      </m:r>
                    </m:oMath>
                  </m:oMathPara>
                </a14:m>
                <a:endParaRPr lang="en-US" altLang="en-US" sz="2800" dirty="0"/>
              </a:p>
            </p:txBody>
          </p:sp>
        </mc:Choice>
        <mc:Fallback xmlns="">
          <p:sp>
            <p:nvSpPr>
              <p:cNvPr id="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1412776"/>
                <a:ext cx="8640960" cy="7670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5F3A027A-3213-EA05-87DC-1BC7EC5F6A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24" y="2405383"/>
            <a:ext cx="87849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dirty="0"/>
              <a:t>or,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5A386DA6-EFAE-3786-61DA-8EC8B4CD09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2799176"/>
                <a:ext cx="8640960" cy="6890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300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3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3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𝑒𝑑𝑔𝑒𝑠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𝑏𝑖𝑝𝑎𝑟𝑡𝑖𝑡𝑒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𝑓𝑟𝑒𝑒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𝑔𝑟𝑎𝑝ℎ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𝑣𝑒𝑟𝑡𝑖𝑐𝑒𝑠</m:t>
                          </m:r>
                        </m:e>
                      </m:d>
                      <m:r>
                        <a:rPr lang="en-US" altLang="en-US" sz="23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altLang="en-US" sz="2300" dirty="0"/>
              </a:p>
            </p:txBody>
          </p:sp>
        </mc:Choice>
        <mc:Fallback xmlns="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5A386DA6-EFAE-3786-61DA-8EC8B4CD0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2799176"/>
                <a:ext cx="8640960" cy="6890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2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79512" y="620688"/>
            <a:ext cx="87849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 err="1"/>
              <a:t>Zarankiewicz’s</a:t>
            </a:r>
            <a:r>
              <a:rPr lang="en-US" altLang="en-US" sz="3200" dirty="0"/>
              <a:t> problem (‘51)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5A386DA6-EFAE-3786-61DA-8EC8B4CD09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700808"/>
                <a:ext cx="8640960" cy="6890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a:rPr lang="en-US" altLang="en-US" sz="2300" b="0" i="1" smtClean="0">
                          <a:latin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3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3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𝑒𝑑𝑔𝑒𝑠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𝑏𝑖𝑝𝑎𝑟𝑡𝑖𝑡𝑒</m:t>
                          </m:r>
                          <m:r>
                            <a:rPr lang="en-US" altLang="en-US" sz="23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en-US" sz="23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𝑓𝑟𝑒𝑒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𝑔𝑟𝑎𝑝ℎ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en-US" sz="23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en-US" sz="23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𝑣𝑒𝑟𝑡𝑖𝑐𝑒𝑠</m:t>
                          </m:r>
                        </m:e>
                      </m:d>
                      <m:r>
                        <a:rPr lang="en-US" altLang="en-US" sz="23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altLang="en-US" sz="2300" dirty="0"/>
              </a:p>
            </p:txBody>
          </p:sp>
        </mc:Choice>
        <mc:Fallback xmlns="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5A386DA6-EFAE-3786-61DA-8EC8B4CD09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700808"/>
                <a:ext cx="8640960" cy="6890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">
                <a:extLst>
                  <a:ext uri="{FF2B5EF4-FFF2-40B4-BE49-F238E27FC236}">
                    <a16:creationId xmlns:a16="http://schemas.microsoft.com/office/drawing/2014/main" id="{93CDC100-D440-5420-D138-BD72B4C599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2492896"/>
                <a:ext cx="8784976" cy="2888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dirty="0" err="1">
                    <a:solidFill>
                      <a:srgbClr val="7030A0"/>
                    </a:solidFill>
                  </a:rPr>
                  <a:t>Kővari</a:t>
                </a:r>
                <a:r>
                  <a:rPr lang="en-US" altLang="en-US" dirty="0">
                    <a:solidFill>
                      <a:srgbClr val="7030A0"/>
                    </a:solidFill>
                  </a:rPr>
                  <a:t>- </a:t>
                </a:r>
                <a:r>
                  <a:rPr lang="en-US" altLang="en-US" dirty="0" err="1">
                    <a:solidFill>
                      <a:srgbClr val="7030A0"/>
                    </a:solidFill>
                  </a:rPr>
                  <a:t>Sós-Turán</a:t>
                </a:r>
                <a:r>
                  <a:rPr lang="en-US" altLang="en-US" dirty="0">
                    <a:solidFill>
                      <a:srgbClr val="7030A0"/>
                    </a:solidFill>
                  </a:rPr>
                  <a:t> </a:t>
                </a:r>
                <a:r>
                  <a:rPr lang="en-US" altLang="en-US" dirty="0"/>
                  <a:t>(‘54):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𝑒𝑥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en-US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4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sup>
                    </m:sSup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Tight for </a:t>
                </a:r>
                <a14:m>
                  <m:oMath xmlns:m="http://schemas.openxmlformats.org/officeDocument/2006/math"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=2,3</m:t>
                    </m:r>
                  </m:oMath>
                </a14:m>
                <a:endParaRPr lang="en-US" altLang="en-US" i="1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Open problem: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𝑒𝑥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)=?</m:t>
                    </m:r>
                  </m:oMath>
                </a14:m>
                <a:r>
                  <a:rPr lang="en-US" altLang="en-US" dirty="0"/>
                  <a:t>  for </a:t>
                </a:r>
                <a14:m>
                  <m:oMath xmlns:m="http://schemas.openxmlformats.org/officeDocument/2006/math"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endParaRPr lang="en-US" altLang="en-US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Proof sketch: double  count stars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en-US" dirty="0"/>
                  <a:t> in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d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endParaRPr lang="en-US" altLang="en-US" dirty="0"/>
              </a:p>
            </p:txBody>
          </p:sp>
        </mc:Choice>
        <mc:Fallback xmlns="">
          <p:sp>
            <p:nvSpPr>
              <p:cNvPr id="7" name="Text Box 3">
                <a:extLst>
                  <a:ext uri="{FF2B5EF4-FFF2-40B4-BE49-F238E27FC236}">
                    <a16:creationId xmlns:a16="http://schemas.microsoft.com/office/drawing/2014/main" id="{93CDC100-D440-5420-D138-BD72B4C59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2492896"/>
                <a:ext cx="8784976" cy="2888227"/>
              </a:xfrm>
              <a:prstGeom prst="rect">
                <a:avLst/>
              </a:prstGeom>
              <a:blipFill>
                <a:blip r:embed="rId3"/>
                <a:stretch>
                  <a:fillRect l="-104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0F4FF153-2CEB-EDA0-3685-2DB7FD991A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96544" y="4776212"/>
                <a:ext cx="3851920" cy="9326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nary>
                        <m:naryPr>
                          <m:chr m:val="∑"/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</m:e>
                                      <m:sub>
                                        <m:r>
                                          <a:rPr lang="en-US" altLang="en-US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3">
                <a:extLst>
                  <a:ext uri="{FF2B5EF4-FFF2-40B4-BE49-F238E27FC236}">
                    <a16:creationId xmlns:a16="http://schemas.microsoft.com/office/drawing/2014/main" id="{0F4FF153-2CEB-EDA0-3685-2DB7FD991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96544" y="4776212"/>
                <a:ext cx="3851920" cy="9326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3">
                <a:extLst>
                  <a:ext uri="{FF2B5EF4-FFF2-40B4-BE49-F238E27FC236}">
                    <a16:creationId xmlns:a16="http://schemas.microsoft.com/office/drawing/2014/main" id="{395E57F7-45C6-99D2-3293-E8BFC8DAD6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63888" y="4800628"/>
                <a:ext cx="1503784" cy="9326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nary>
                        <m:naryPr>
                          <m:chr m:val="∑"/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Sup>
                            <m:sSubSup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bSup>
                        </m:e>
                      </m:nary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Box 3">
                <a:extLst>
                  <a:ext uri="{FF2B5EF4-FFF2-40B4-BE49-F238E27FC236}">
                    <a16:creationId xmlns:a16="http://schemas.microsoft.com/office/drawing/2014/main" id="{395E57F7-45C6-99D2-3293-E8BFC8DAD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63888" y="4800628"/>
                <a:ext cx="1503784" cy="9326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3">
                <a:extLst>
                  <a:ext uri="{FF2B5EF4-FFF2-40B4-BE49-F238E27FC236}">
                    <a16:creationId xmlns:a16="http://schemas.microsoft.com/office/drawing/2014/main" id="{267CA6CE-3FA0-8145-EE98-4F1B7A2656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69204" y="4858019"/>
                <a:ext cx="2096616" cy="7530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sSup>
                        <m:s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alt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altLang="en-US" sz="2000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altLang="en-US" sz="20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en-US" sz="20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b>
                                          <m:r>
                                            <a:rPr lang="en-US" altLang="en-US" sz="2000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num>
                            <m:den>
                              <m:sSup>
                                <m:sSupPr>
                                  <m:ctrlP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altLang="en-US" sz="20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</m:e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 Box 3">
                <a:extLst>
                  <a:ext uri="{FF2B5EF4-FFF2-40B4-BE49-F238E27FC236}">
                    <a16:creationId xmlns:a16="http://schemas.microsoft.com/office/drawing/2014/main" id="{267CA6CE-3FA0-8145-EE98-4F1B7A265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69204" y="4858019"/>
                <a:ext cx="2096616" cy="7530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3">
                <a:extLst>
                  <a:ext uri="{FF2B5EF4-FFF2-40B4-BE49-F238E27FC236}">
                    <a16:creationId xmlns:a16="http://schemas.microsoft.com/office/drawing/2014/main" id="{A8AAE9A8-0997-A1B3-06F9-B52CA580CC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536" y="4904891"/>
                <a:ext cx="1520538" cy="706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>
                        <m:fPr>
                          <m:ctrlP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en-US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en-US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en-US" sz="20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den>
                      </m:f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 Box 3">
                <a:extLst>
                  <a:ext uri="{FF2B5EF4-FFF2-40B4-BE49-F238E27FC236}">
                    <a16:creationId xmlns:a16="http://schemas.microsoft.com/office/drawing/2014/main" id="{A8AAE9A8-0997-A1B3-06F9-B52CA580C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536" y="4904891"/>
                <a:ext cx="1520538" cy="7062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3">
                <a:extLst>
                  <a:ext uri="{FF2B5EF4-FFF2-40B4-BE49-F238E27FC236}">
                    <a16:creationId xmlns:a16="http://schemas.microsoft.com/office/drawing/2014/main" id="{C76B7B09-5A39-898A-56B8-A289967066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9552" y="5837202"/>
                <a:ext cx="3851920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p>
                        <m:s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d>
                        </m:e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 Box 3">
                <a:extLst>
                  <a:ext uri="{FF2B5EF4-FFF2-40B4-BE49-F238E27FC236}">
                    <a16:creationId xmlns:a16="http://schemas.microsoft.com/office/drawing/2014/main" id="{C76B7B09-5A39-898A-56B8-A28996706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5837202"/>
                <a:ext cx="3851920" cy="400110"/>
              </a:xfrm>
              <a:prstGeom prst="rect">
                <a:avLst/>
              </a:prstGeom>
              <a:blipFill>
                <a:blip r:embed="rId8"/>
                <a:stretch>
                  <a:fillRect b="-1692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Box 3">
                <a:extLst>
                  <a:ext uri="{FF2B5EF4-FFF2-40B4-BE49-F238E27FC236}">
                    <a16:creationId xmlns:a16="http://schemas.microsoft.com/office/drawing/2014/main" id="{7E158ECD-D67B-7FDC-DCB3-9F09F773A3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9552" y="6186664"/>
                <a:ext cx="3851920" cy="554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d>
                        <m:dPr>
                          <m:begChr m:val="|"/>
                          <m:endChr m:val="|"/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2−</m:t>
                          </m:r>
                          <m:f>
                            <m:f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den>
                          </m:f>
                        </m:sup>
                      </m:sSup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 Box 3">
                <a:extLst>
                  <a:ext uri="{FF2B5EF4-FFF2-40B4-BE49-F238E27FC236}">
                    <a16:creationId xmlns:a16="http://schemas.microsoft.com/office/drawing/2014/main" id="{7E158ECD-D67B-7FDC-DCB3-9F09F773A3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552" y="6186664"/>
                <a:ext cx="3851920" cy="5547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llout: Double Bent Line with Accent Bar 13">
            <a:extLst>
              <a:ext uri="{FF2B5EF4-FFF2-40B4-BE49-F238E27FC236}">
                <a16:creationId xmlns:a16="http://schemas.microsoft.com/office/drawing/2014/main" id="{DA7B5FB5-EEC7-E434-FA29-BF42D14F2171}"/>
              </a:ext>
            </a:extLst>
          </p:cNvPr>
          <p:cNvSpPr/>
          <p:nvPr/>
        </p:nvSpPr>
        <p:spPr bwMode="auto">
          <a:xfrm>
            <a:off x="5532624" y="5586527"/>
            <a:ext cx="3096344" cy="1224136"/>
          </a:xfrm>
          <a:prstGeom prst="accentCallout3">
            <a:avLst>
              <a:gd name="adj1" fmla="val 53225"/>
              <a:gd name="adj2" fmla="val -33648"/>
              <a:gd name="adj3" fmla="val 50949"/>
              <a:gd name="adj4" fmla="val -793"/>
              <a:gd name="adj5" fmla="val 97828"/>
              <a:gd name="adj6" fmla="val -33595"/>
              <a:gd name="adj7" fmla="val -11271"/>
              <a:gd name="adj8" fmla="val -67396"/>
            </a:avLst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H</a:t>
            </a:r>
            <a:r>
              <a:rPr lang="en-US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ö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lders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rPr>
              <a:t> inequality</a:t>
            </a:r>
            <a:endParaRPr kumimoji="0" lang="x-non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41" name="Text Box 23" descr="Weave">
            <a:extLst>
              <a:ext uri="{FF2B5EF4-FFF2-40B4-BE49-F238E27FC236}">
                <a16:creationId xmlns:a16="http://schemas.microsoft.com/office/drawing/2014/main" id="{FD64DF47-CCEC-0C82-A51D-5CCFE5E3F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3167" y="3574114"/>
            <a:ext cx="899311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n-US" altLang="en-US" sz="2000" dirty="0">
              <a:solidFill>
                <a:schemeClr val="accent6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5CB3AB-7AD6-AF71-B8C7-3F682FDB9130}"/>
              </a:ext>
            </a:extLst>
          </p:cNvPr>
          <p:cNvGrpSpPr/>
          <p:nvPr/>
        </p:nvGrpSpPr>
        <p:grpSpPr>
          <a:xfrm>
            <a:off x="7380311" y="2647662"/>
            <a:ext cx="1185637" cy="1285394"/>
            <a:chOff x="7380311" y="2647662"/>
            <a:chExt cx="1185637" cy="1285394"/>
          </a:xfrm>
        </p:grpSpPr>
        <p:cxnSp>
          <p:nvCxnSpPr>
            <p:cNvPr id="20" name="מחבר ישר 61">
              <a:extLst>
                <a:ext uri="{FF2B5EF4-FFF2-40B4-BE49-F238E27FC236}">
                  <a16:creationId xmlns:a16="http://schemas.microsoft.com/office/drawing/2014/main" id="{865A61AC-41CE-8439-1C49-B4FE9298F3B2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7551132" y="2890975"/>
              <a:ext cx="636877" cy="28148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אליפסה 5">
              <a:extLst>
                <a:ext uri="{FF2B5EF4-FFF2-40B4-BE49-F238E27FC236}">
                  <a16:creationId xmlns:a16="http://schemas.microsoft.com/office/drawing/2014/main" id="{1E14F63C-A95E-5076-37E0-10A6DCBEF16F}"/>
                </a:ext>
              </a:extLst>
            </p:cNvPr>
            <p:cNvSpPr/>
            <p:nvPr/>
          </p:nvSpPr>
          <p:spPr bwMode="auto">
            <a:xfrm>
              <a:off x="7509449" y="2708920"/>
              <a:ext cx="89091" cy="7569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אליפסה 6">
              <a:extLst>
                <a:ext uri="{FF2B5EF4-FFF2-40B4-BE49-F238E27FC236}">
                  <a16:creationId xmlns:a16="http://schemas.microsoft.com/office/drawing/2014/main" id="{9C74A45F-2CEA-E90E-6FDC-67D4F21079F3}"/>
                </a:ext>
              </a:extLst>
            </p:cNvPr>
            <p:cNvSpPr/>
            <p:nvPr/>
          </p:nvSpPr>
          <p:spPr bwMode="auto">
            <a:xfrm>
              <a:off x="7509450" y="2862260"/>
              <a:ext cx="89091" cy="7569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אליפסה 7">
              <a:extLst>
                <a:ext uri="{FF2B5EF4-FFF2-40B4-BE49-F238E27FC236}">
                  <a16:creationId xmlns:a16="http://schemas.microsoft.com/office/drawing/2014/main" id="{C0AA0F99-5190-6214-5E0E-CE1F24327E32}"/>
                </a:ext>
              </a:extLst>
            </p:cNvPr>
            <p:cNvSpPr/>
            <p:nvPr/>
          </p:nvSpPr>
          <p:spPr bwMode="auto">
            <a:xfrm>
              <a:off x="7509450" y="3137279"/>
              <a:ext cx="89091" cy="7569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אליפסה 8">
              <a:extLst>
                <a:ext uri="{FF2B5EF4-FFF2-40B4-BE49-F238E27FC236}">
                  <a16:creationId xmlns:a16="http://schemas.microsoft.com/office/drawing/2014/main" id="{FD184A8C-020C-C3CF-A621-45367F5C5D90}"/>
                </a:ext>
              </a:extLst>
            </p:cNvPr>
            <p:cNvSpPr/>
            <p:nvPr/>
          </p:nvSpPr>
          <p:spPr bwMode="auto">
            <a:xfrm>
              <a:off x="7509450" y="3542592"/>
              <a:ext cx="89091" cy="7569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אליפסה 10">
              <a:extLst>
                <a:ext uri="{FF2B5EF4-FFF2-40B4-BE49-F238E27FC236}">
                  <a16:creationId xmlns:a16="http://schemas.microsoft.com/office/drawing/2014/main" id="{1A413913-CC9E-C6D9-E207-0F4A36AB997A}"/>
                </a:ext>
              </a:extLst>
            </p:cNvPr>
            <p:cNvSpPr/>
            <p:nvPr/>
          </p:nvSpPr>
          <p:spPr bwMode="auto">
            <a:xfrm>
              <a:off x="8143465" y="2786563"/>
              <a:ext cx="89091" cy="7569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אליפסה 11">
              <a:extLst>
                <a:ext uri="{FF2B5EF4-FFF2-40B4-BE49-F238E27FC236}">
                  <a16:creationId xmlns:a16="http://schemas.microsoft.com/office/drawing/2014/main" id="{41597787-8080-AFA9-F057-217BDFFA6B8A}"/>
                </a:ext>
              </a:extLst>
            </p:cNvPr>
            <p:cNvSpPr/>
            <p:nvPr/>
          </p:nvSpPr>
          <p:spPr bwMode="auto">
            <a:xfrm>
              <a:off x="8143465" y="2954860"/>
              <a:ext cx="89091" cy="7569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אליפסה 12">
              <a:extLst>
                <a:ext uri="{FF2B5EF4-FFF2-40B4-BE49-F238E27FC236}">
                  <a16:creationId xmlns:a16="http://schemas.microsoft.com/office/drawing/2014/main" id="{B894F812-2AEF-616B-9321-20D8A115455A}"/>
                </a:ext>
              </a:extLst>
            </p:cNvPr>
            <p:cNvSpPr/>
            <p:nvPr/>
          </p:nvSpPr>
          <p:spPr bwMode="auto">
            <a:xfrm>
              <a:off x="8143465" y="3110664"/>
              <a:ext cx="89091" cy="7569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8" name="מחבר ישר 67">
              <a:extLst>
                <a:ext uri="{FF2B5EF4-FFF2-40B4-BE49-F238E27FC236}">
                  <a16:creationId xmlns:a16="http://schemas.microsoft.com/office/drawing/2014/main" id="{0D295B25-8416-7E46-84CE-38CCB45579D8}"/>
                </a:ext>
              </a:extLst>
            </p:cNvPr>
            <p:cNvCxnSpPr>
              <a:stCxn id="26" idx="1"/>
            </p:cNvCxnSpPr>
            <p:nvPr/>
          </p:nvCxnSpPr>
          <p:spPr bwMode="auto">
            <a:xfrm flipH="1">
              <a:off x="7585129" y="2797649"/>
              <a:ext cx="571382" cy="9063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0" name="Text Box 23" descr="Weave">
              <a:extLst>
                <a:ext uri="{FF2B5EF4-FFF2-40B4-BE49-F238E27FC236}">
                  <a16:creationId xmlns:a16="http://schemas.microsoft.com/office/drawing/2014/main" id="{852E3134-5400-4F78-3B45-C44E01ADED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80311" y="3430098"/>
              <a:ext cx="515522" cy="502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weave">
                    <a:fgClr>
                      <a:schemeClr val="bg2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>
                  <a:solidFill>
                    <a:schemeClr val="accent6"/>
                  </a:solidFill>
                </a:rPr>
                <a:t>n</a:t>
              </a:r>
            </a:p>
          </p:txBody>
        </p:sp>
        <p:sp>
          <p:nvSpPr>
            <p:cNvPr id="42" name="אליפסה 82">
              <a:extLst>
                <a:ext uri="{FF2B5EF4-FFF2-40B4-BE49-F238E27FC236}">
                  <a16:creationId xmlns:a16="http://schemas.microsoft.com/office/drawing/2014/main" id="{BFC2C20E-B3FF-43CE-C253-BC65CF5699A6}"/>
                </a:ext>
              </a:extLst>
            </p:cNvPr>
            <p:cNvSpPr/>
            <p:nvPr/>
          </p:nvSpPr>
          <p:spPr bwMode="auto">
            <a:xfrm>
              <a:off x="8133956" y="3270616"/>
              <a:ext cx="89091" cy="7569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 Box 23" descr="Weave">
                  <a:extLst>
                    <a:ext uri="{FF2B5EF4-FFF2-40B4-BE49-F238E27FC236}">
                      <a16:creationId xmlns:a16="http://schemas.microsoft.com/office/drawing/2014/main" id="{E0C41C40-8308-77AA-F203-677948733E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050426" y="2674491"/>
                  <a:ext cx="515522" cy="5539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pattFill prst="weave">
                        <a:fgClr>
                          <a:schemeClr val="bg2"/>
                        </a:fgClr>
                        <a:bgClr>
                          <a:srgbClr val="FFFFFF"/>
                        </a:bgClr>
                      </a:pattFill>
                    </a14:hiddenFill>
                  </a:ext>
                  <a:ext uri="{91240B29-F687-4F45-9708-019B960494DF}">
                    <a14:hiddenLine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altLang="en-US" sz="20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 Box 23" descr="Weave">
                  <a:extLst>
                    <a:ext uri="{FF2B5EF4-FFF2-40B4-BE49-F238E27FC236}">
                      <a16:creationId xmlns:a16="http://schemas.microsoft.com/office/drawing/2014/main" id="{E0C41C40-8308-77AA-F203-677948733E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050426" y="2674491"/>
                  <a:ext cx="515522" cy="55399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pattFill prst="weave">
                        <a:fgClr>
                          <a:schemeClr val="bg2"/>
                        </a:fgClr>
                        <a:bgClr>
                          <a:srgbClr val="FFFFFF"/>
                        </a:bgClr>
                      </a:pattFill>
                    </a14:hiddenFill>
                  </a:ext>
                  <a:ext uri="{91240B29-F687-4F45-9708-019B960494DF}">
                    <a14:hiddenLine xmlns:a14="http://schemas.microsoft.com/office/drawing/2010/main" w="2540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אליפסה 8">
              <a:extLst>
                <a:ext uri="{FF2B5EF4-FFF2-40B4-BE49-F238E27FC236}">
                  <a16:creationId xmlns:a16="http://schemas.microsoft.com/office/drawing/2014/main" id="{34B77C4D-709B-B0B3-AB29-73BF827EB3A5}"/>
                </a:ext>
              </a:extLst>
            </p:cNvPr>
            <p:cNvSpPr/>
            <p:nvPr/>
          </p:nvSpPr>
          <p:spPr bwMode="auto">
            <a:xfrm>
              <a:off x="7503730" y="3284984"/>
              <a:ext cx="89091" cy="7569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אליפסה 82">
              <a:extLst>
                <a:ext uri="{FF2B5EF4-FFF2-40B4-BE49-F238E27FC236}">
                  <a16:creationId xmlns:a16="http://schemas.microsoft.com/office/drawing/2014/main" id="{D76CD4FE-0B88-0A6A-C2E0-7E2A3791CB35}"/>
                </a:ext>
              </a:extLst>
            </p:cNvPr>
            <p:cNvSpPr/>
            <p:nvPr/>
          </p:nvSpPr>
          <p:spPr bwMode="auto">
            <a:xfrm>
              <a:off x="8141983" y="3429000"/>
              <a:ext cx="89091" cy="7569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8" name="מחבר ישר 75">
              <a:extLst>
                <a:ext uri="{FF2B5EF4-FFF2-40B4-BE49-F238E27FC236}">
                  <a16:creationId xmlns:a16="http://schemas.microsoft.com/office/drawing/2014/main" id="{AC01E422-BA3B-2F93-8F50-8DAA96ED4A98}"/>
                </a:ext>
              </a:extLst>
            </p:cNvPr>
            <p:cNvCxnSpPr>
              <a:endCxn id="23" idx="5"/>
            </p:cNvCxnSpPr>
            <p:nvPr/>
          </p:nvCxnSpPr>
          <p:spPr bwMode="auto">
            <a:xfrm flipH="1" flipV="1">
              <a:off x="7585495" y="2926871"/>
              <a:ext cx="548463" cy="53853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מחבר ישר 75">
              <a:extLst>
                <a:ext uri="{FF2B5EF4-FFF2-40B4-BE49-F238E27FC236}">
                  <a16:creationId xmlns:a16="http://schemas.microsoft.com/office/drawing/2014/main" id="{6CBECC37-CFC4-3079-FC8E-3D58737E4462}"/>
                </a:ext>
              </a:extLst>
            </p:cNvPr>
            <p:cNvCxnSpPr>
              <a:stCxn id="27" idx="7"/>
            </p:cNvCxnSpPr>
            <p:nvPr/>
          </p:nvCxnSpPr>
          <p:spPr bwMode="auto">
            <a:xfrm flipH="1" flipV="1">
              <a:off x="7537238" y="2923969"/>
              <a:ext cx="682273" cy="4197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C50BCD4-A1C4-5C58-3B60-7F5586088032}"/>
                </a:ext>
              </a:extLst>
            </p:cNvPr>
            <p:cNvSpPr/>
            <p:nvPr/>
          </p:nvSpPr>
          <p:spPr bwMode="auto">
            <a:xfrm>
              <a:off x="7962734" y="2647662"/>
              <a:ext cx="390475" cy="636224"/>
            </a:xfrm>
            <a:prstGeom prst="ellips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23" descr="Weave">
              <a:extLst>
                <a:ext uri="{FF2B5EF4-FFF2-40B4-BE49-F238E27FC236}">
                  <a16:creationId xmlns:a16="http://schemas.microsoft.com/office/drawing/2014/main" id="{55A33168-0122-45BE-1A85-AB8502EDAB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40801" y="3385867"/>
              <a:ext cx="515522" cy="502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weave">
                    <a:fgClr>
                      <a:schemeClr val="bg2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FF0000"/>
                  </a:solidFill>
                </a:rPr>
                <a:t>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llout: Double Bent Line with Accent Bar 15">
                <a:extLst>
                  <a:ext uri="{FF2B5EF4-FFF2-40B4-BE49-F238E27FC236}">
                    <a16:creationId xmlns:a16="http://schemas.microsoft.com/office/drawing/2014/main" id="{03DCAB79-DFED-22FE-09D9-BC151EFE7AF5}"/>
                  </a:ext>
                </a:extLst>
              </p:cNvPr>
              <p:cNvSpPr/>
              <p:nvPr/>
            </p:nvSpPr>
            <p:spPr bwMode="auto">
              <a:xfrm>
                <a:off x="4981459" y="2262909"/>
                <a:ext cx="3682090" cy="1656088"/>
              </a:xfrm>
              <a:prstGeom prst="accentCallout3">
                <a:avLst>
                  <a:gd name="adj1" fmla="val 48935"/>
                  <a:gd name="adj2" fmla="val -6256"/>
                  <a:gd name="adj3" fmla="val 20661"/>
                  <a:gd name="adj4" fmla="val -25802"/>
                  <a:gd name="adj5" fmla="val 55157"/>
                  <a:gd name="adj6" fmla="val -64683"/>
                  <a:gd name="adj7" fmla="val 174291"/>
                  <a:gd name="adj8" fmla="val -88366"/>
                </a:avLst>
              </a:prstGeom>
              <a:gradFill flip="none" rotWithShape="1">
                <a:gsLst>
                  <a:gs pos="0">
                    <a:schemeClr val="accent2">
                      <a:lumMod val="5000"/>
                      <a:lumOff val="95000"/>
                    </a:schemeClr>
                  </a:gs>
                  <a:gs pos="74000">
                    <a:schemeClr val="accent2">
                      <a:lumMod val="45000"/>
                      <a:lumOff val="55000"/>
                    </a:schemeClr>
                  </a:gs>
                  <a:gs pos="83000">
                    <a:schemeClr val="accent2">
                      <a:lumMod val="45000"/>
                      <a:lumOff val="55000"/>
                    </a:schemeClr>
                  </a:gs>
                  <a:gs pos="100000">
                    <a:schemeClr val="accent2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ctrlPr>
                            <a:rPr kumimoji="0" lang="en-US" sz="24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0" lang="en-US" sz="24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kumimoji="0" lang="en-US" sz="24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kumimoji="0" lang="en-US" sz="24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kumimoji="0" lang="en-US" sz="2400" b="0" i="1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kumimoji="0" lang="en-US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kumimoji="0" lang="en-US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=2|</m:t>
                      </m:r>
                      <m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|</m:t>
                      </m:r>
                    </m:oMath>
                  </m:oMathPara>
                </a14:m>
                <a:endParaRPr kumimoji="0" lang="x-none" sz="24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Callout: Double Bent Line with Accent Bar 15">
                <a:extLst>
                  <a:ext uri="{FF2B5EF4-FFF2-40B4-BE49-F238E27FC236}">
                    <a16:creationId xmlns:a16="http://schemas.microsoft.com/office/drawing/2014/main" id="{03DCAB79-DFED-22FE-09D9-BC151EFE7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81459" y="2262909"/>
                <a:ext cx="3682090" cy="1656088"/>
              </a:xfrm>
              <a:prstGeom prst="accentCallout3">
                <a:avLst>
                  <a:gd name="adj1" fmla="val 48935"/>
                  <a:gd name="adj2" fmla="val -6256"/>
                  <a:gd name="adj3" fmla="val 20661"/>
                  <a:gd name="adj4" fmla="val -25802"/>
                  <a:gd name="adj5" fmla="val 55157"/>
                  <a:gd name="adj6" fmla="val -64683"/>
                  <a:gd name="adj7" fmla="val 174291"/>
                  <a:gd name="adj8" fmla="val -88366"/>
                </a:avLst>
              </a:prstGeom>
              <a:blipFill>
                <a:blip r:embed="rId11"/>
                <a:stretch>
                  <a:fillRect/>
                </a:stretch>
              </a:blip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595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4" grpId="0"/>
      <p:bldP spid="6" grpId="0"/>
      <p:bldP spid="8" grpId="0"/>
      <p:bldP spid="9" grpId="0"/>
      <p:bldP spid="11" grpId="0"/>
      <p:bldP spid="13" grpId="0"/>
      <p:bldP spid="14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CAC5E-201B-1E26-EB78-1D27E962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0D742275-F985-24F5-BE67-A7E5397638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9512" y="620688"/>
                <a:ext cx="8784976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Zarankiewicz’s problem for bipartite graphs with bounded </a:t>
                </a:r>
                <a14:m>
                  <m:oMath xmlns:m="http://schemas.openxmlformats.org/officeDocument/2006/math"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𝑉𝐶</m:t>
                    </m:r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𝑑𝑖𝑚𝑒𝑛𝑠𝑖𝑜𝑛</m:t>
                    </m:r>
                  </m:oMath>
                </a14:m>
                <a:endParaRPr lang="en-US" altLang="en-US" sz="3200" dirty="0"/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620688"/>
                <a:ext cx="8784976" cy="1077218"/>
              </a:xfrm>
              <a:prstGeom prst="rect">
                <a:avLst/>
              </a:prstGeom>
              <a:blipFill>
                <a:blip r:embed="rId2"/>
                <a:stretch>
                  <a:fillRect l="-347" t="-7345" r="-1595" b="-175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F35752E5-201E-4A8D-D488-C967F25812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48" y="1697906"/>
                <a:ext cx="9110752" cy="50654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Thm</a:t>
                </a:r>
                <a:r>
                  <a:rPr lang="en-US" altLang="en-US" sz="2000" dirty="0"/>
                  <a:t>: 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Fox, 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Pach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, Sheffer, Suk, 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Zahl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 ‘17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 be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-free bipartite graph on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 vertices with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func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chemeClr val="accent4">
                      <a:lumMod val="50000"/>
                    </a:schemeClr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Then</a:t>
                </a: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:</a:t>
                </a:r>
                <a:r>
                  <a:rPr lang="en-US" altLang="en-US" sz="1800" dirty="0"/>
                  <a:t> </a:t>
                </a: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sup>
                    </m:sSup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600" dirty="0"/>
                  <a:t> 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[Compared to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sup>
                    </m:s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 by [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KST ‘54</a:t>
                </a: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]  ].</a:t>
                </a:r>
                <a:endParaRPr lang="en-US" altLang="en-US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More generally: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  </m:t>
                    </m:r>
                  </m:oMath>
                </a14:m>
                <a:br>
                  <a:rPr lang="en-US" altLang="en-US" sz="18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r>
                  <a:rPr lang="en-US" altLang="en-US" sz="18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 			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𝑚𝑖𝑛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  <m:sSup>
                              <m:sSupPr>
                                <m:ctrlP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altLang="en-US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en-US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en-US" sz="18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den>
                                </m:f>
                              </m:sup>
                            </m:sSup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sSup>
                              <m:sSupPr>
                                <m:ctrlP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en-US" sz="18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altLang="en-US" sz="1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f>
                                  <m:fPr>
                                    <m:ctrlPr>
                                      <a:rPr lang="en-US" altLang="en-US" sz="1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en-US" sz="1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altLang="en-US" sz="18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en-US" sz="18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</m:e>
                                      <m:sup>
                                        <m:r>
                                          <a:rPr lang="en-US" altLang="en-US" sz="18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den>
                                </m:f>
                              </m:sup>
                            </m:sSup>
                            <m:r>
                              <a:rPr lang="en-US" alt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en-US" sz="1800" dirty="0"/>
              </a:p>
            </p:txBody>
          </p:sp>
        </mc:Choice>
        <mc:Fallback xmlns="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F35752E5-201E-4A8D-D488-C967F2581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48" y="1697906"/>
                <a:ext cx="9110752" cy="5065489"/>
              </a:xfrm>
              <a:prstGeom prst="rect">
                <a:avLst/>
              </a:prstGeom>
              <a:blipFill>
                <a:blip r:embed="rId3"/>
                <a:stretch>
                  <a:fillRect l="-6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81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179512" y="620688"/>
                <a:ext cx="8784976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Zarankiewicz’s problem for bipartite graphs with bounded </a:t>
                </a:r>
                <a14:m>
                  <m:oMath xmlns:m="http://schemas.openxmlformats.org/officeDocument/2006/math"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𝑉𝐶</m:t>
                    </m:r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en-US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𝑑𝑖𝑚𝑒𝑛𝑠𝑖𝑜𝑛</m:t>
                    </m:r>
                  </m:oMath>
                </a14:m>
                <a:endParaRPr lang="en-US" altLang="en-US" sz="3200" dirty="0"/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512" y="620688"/>
                <a:ext cx="8784976" cy="1077218"/>
              </a:xfrm>
              <a:prstGeom prst="rect">
                <a:avLst/>
              </a:prstGeom>
              <a:blipFill>
                <a:blip r:embed="rId2"/>
                <a:stretch>
                  <a:fillRect l="-347" t="-7345" r="-1595" b="-175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4C349C71-09D6-5E1B-8F67-7ABBDA0C00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248" y="1697906"/>
                <a:ext cx="9110752" cy="38309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Thm</a:t>
                </a:r>
                <a:r>
                  <a:rPr lang="en-US" altLang="en-US" sz="2000" dirty="0"/>
                  <a:t>: 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Fox, 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Pach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, Sheffer, Suk, 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Zahl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‘17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 be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-free bipartite graph on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 vertices with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</m:func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chemeClr val="accent4">
                      <a:lumMod val="50000"/>
                    </a:schemeClr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Then</a:t>
                </a: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:</a:t>
                </a: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sup>
                    </m:sSup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600" dirty="0"/>
                  <a:t> </a:t>
                </a: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[Compare to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sup>
                    </m:sSup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 by [</a:t>
                </a:r>
                <a:r>
                  <a:rPr lang="en-US" altLang="en-US" sz="1800" dirty="0">
                    <a:solidFill>
                      <a:srgbClr val="7030A0"/>
                    </a:solidFill>
                  </a:rPr>
                  <a:t>KST ‘54</a:t>
                </a:r>
                <a:r>
                  <a:rPr lang="en-US" altLang="en-US" sz="1800" dirty="0">
                    <a:solidFill>
                      <a:schemeClr val="accent4">
                        <a:lumMod val="50000"/>
                      </a:schemeClr>
                    </a:solidFill>
                  </a:rPr>
                  <a:t>]  ].</a:t>
                </a:r>
                <a:endParaRPr lang="en-US" altLang="en-US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en-US" sz="1800" dirty="0"/>
              </a:p>
            </p:txBody>
          </p:sp>
        </mc:Choice>
        <mc:Fallback xmlns="">
          <p:sp>
            <p:nvSpPr>
              <p:cNvPr id="5" name="Text Box 3">
                <a:extLst>
                  <a:ext uri="{FF2B5EF4-FFF2-40B4-BE49-F238E27FC236}">
                    <a16:creationId xmlns:a16="http://schemas.microsoft.com/office/drawing/2014/main" id="{4C349C71-09D6-5E1B-8F67-7ABBDA0C0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248" y="1697906"/>
                <a:ext cx="9110752" cy="3830985"/>
              </a:xfrm>
              <a:prstGeom prst="rect">
                <a:avLst/>
              </a:prstGeom>
              <a:blipFill>
                <a:blip r:embed="rId3"/>
                <a:stretch>
                  <a:fillRect l="-6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5D43CF-9D70-E290-E3DB-BB576159D942}"/>
                  </a:ext>
                </a:extLst>
              </p:cNvPr>
              <p:cNvSpPr txBox="1"/>
              <p:nvPr/>
            </p:nvSpPr>
            <p:spPr>
              <a:xfrm>
                <a:off x="33248" y="5246522"/>
                <a:ext cx="9110752" cy="6307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Janzer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&amp; 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Pohoata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2000" dirty="0">
                    <a:solidFill>
                      <a:schemeClr val="accent4">
                        <a:lumMod val="50000"/>
                      </a:schemeClr>
                    </a:solidFill>
                  </a:rPr>
                  <a:t>]: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sup>
                    </m:sSup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1600" dirty="0">
                    <a:solidFill>
                      <a:schemeClr val="accent4">
                        <a:lumMod val="50000"/>
                      </a:schemeClr>
                    </a:solidFill>
                  </a:rPr>
                  <a:t>     [for </a:t>
                </a:r>
                <a14:m>
                  <m:oMath xmlns:m="http://schemas.openxmlformats.org/officeDocument/2006/math"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&gt;2 </m:t>
                    </m:r>
                  </m:oMath>
                </a14:m>
                <a:r>
                  <a:rPr lang="en-US" altLang="en-US" sz="1600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05D43CF-9D70-E290-E3DB-BB576159D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8" y="5246522"/>
                <a:ext cx="9110752" cy="630750"/>
              </a:xfrm>
              <a:prstGeom prst="rect">
                <a:avLst/>
              </a:prstGeom>
              <a:blipFill>
                <a:blip r:embed="rId4"/>
                <a:stretch>
                  <a:fillRect l="-669" b="-16505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62258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216024" y="2033553"/>
                <a:ext cx="8820472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Our idea: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3200" dirty="0" err="1"/>
                  <a:t>Zarankiewicz’s</a:t>
                </a:r>
                <a:r>
                  <a:rPr lang="en-US" altLang="en-US" sz="3200" dirty="0"/>
                  <a:t> problem via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nets</a:t>
                </a: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6024" y="2033553"/>
                <a:ext cx="8820472" cy="1323439"/>
              </a:xfrm>
              <a:prstGeom prst="rect">
                <a:avLst/>
              </a:prstGeom>
              <a:blipFill>
                <a:blip r:embed="rId2"/>
                <a:stretch>
                  <a:fillRect t="-5991" b="-1428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59018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2FC2E1F4-BFD8-2FFF-87E4-2AE3EB685D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approach – via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nets</a:t>
                </a:r>
              </a:p>
            </p:txBody>
          </p:sp>
        </mc:Choice>
        <mc:Fallback xmlns="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2FC2E1F4-BFD8-2FFF-87E4-2AE3EB685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2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Box 23" descr="Weave">
                <a:extLst>
                  <a:ext uri="{FF2B5EF4-FFF2-40B4-BE49-F238E27FC236}">
                    <a16:creationId xmlns:a16="http://schemas.microsoft.com/office/drawing/2014/main" id="{31FB6EC4-6354-1DE0-A996-DCF53F92FF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085" y="801187"/>
                <a:ext cx="8663654" cy="11570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log</m:t>
                    </m:r>
                    <m:f>
                      <m:f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subsets of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en-US" sz="2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|&gt;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/>
                  <a:t> contains at least one of them.</a:t>
                </a:r>
                <a:endParaRPr lang="en-US" altLang="en-US" sz="2000" i="1" dirty="0"/>
              </a:p>
            </p:txBody>
          </p:sp>
        </mc:Choice>
        <mc:Fallback xmlns="">
          <p:sp>
            <p:nvSpPr>
              <p:cNvPr id="11" name="Text Box 23" descr="Weave">
                <a:extLst>
                  <a:ext uri="{FF2B5EF4-FFF2-40B4-BE49-F238E27FC236}">
                    <a16:creationId xmlns:a16="http://schemas.microsoft.com/office/drawing/2014/main" id="{31FB6EC4-6354-1DE0-A996-DCF53F92F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9085" y="801187"/>
                <a:ext cx="8663654" cy="1157048"/>
              </a:xfrm>
              <a:prstGeom prst="rect">
                <a:avLst/>
              </a:prstGeom>
              <a:blipFill>
                <a:blip r:embed="rId3"/>
                <a:stretch>
                  <a:fillRect l="-703" r="-703" b="-842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DE399931-50CD-F738-E2A9-524EC43D0BE5}"/>
              </a:ext>
            </a:extLst>
          </p:cNvPr>
          <p:cNvGrpSpPr/>
          <p:nvPr/>
        </p:nvGrpSpPr>
        <p:grpSpPr>
          <a:xfrm>
            <a:off x="3563888" y="3436139"/>
            <a:ext cx="1656184" cy="1648212"/>
            <a:chOff x="3369085" y="1700808"/>
            <a:chExt cx="3206427" cy="3136414"/>
          </a:xfrm>
        </p:grpSpPr>
        <p:sp>
          <p:nvSpPr>
            <p:cNvPr id="13" name="צורה חופשית: צורה 12">
              <a:extLst>
                <a:ext uri="{FF2B5EF4-FFF2-40B4-BE49-F238E27FC236}">
                  <a16:creationId xmlns:a16="http://schemas.microsoft.com/office/drawing/2014/main" id="{EB609172-9C57-4CD2-A3D0-9F1A991E512F}"/>
                </a:ext>
              </a:extLst>
            </p:cNvPr>
            <p:cNvSpPr/>
            <p:nvPr/>
          </p:nvSpPr>
          <p:spPr bwMode="auto">
            <a:xfrm>
              <a:off x="4483649" y="2523482"/>
              <a:ext cx="655721" cy="673296"/>
            </a:xfrm>
            <a:custGeom>
              <a:avLst/>
              <a:gdLst>
                <a:gd name="connsiteX0" fmla="*/ 74452 w 913896"/>
                <a:gd name="connsiteY0" fmla="*/ 65240 h 898637"/>
                <a:gd name="connsiteX1" fmla="*/ 866932 w 913896"/>
                <a:gd name="connsiteY1" fmla="*/ 65240 h 898637"/>
                <a:gd name="connsiteX2" fmla="*/ 745012 w 913896"/>
                <a:gd name="connsiteY2" fmla="*/ 898360 h 898637"/>
                <a:gd name="connsiteX3" fmla="*/ 104932 w 913896"/>
                <a:gd name="connsiteY3" fmla="*/ 156680 h 898637"/>
                <a:gd name="connsiteX4" fmla="*/ 74452 w 913896"/>
                <a:gd name="connsiteY4" fmla="*/ 65240 h 8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3896" h="898637">
                  <a:moveTo>
                    <a:pt x="74452" y="65240"/>
                  </a:moveTo>
                  <a:cubicBezTo>
                    <a:pt x="201452" y="50000"/>
                    <a:pt x="755172" y="-73613"/>
                    <a:pt x="866932" y="65240"/>
                  </a:cubicBezTo>
                  <a:cubicBezTo>
                    <a:pt x="978692" y="204093"/>
                    <a:pt x="872012" y="883120"/>
                    <a:pt x="745012" y="898360"/>
                  </a:cubicBezTo>
                  <a:cubicBezTo>
                    <a:pt x="618012" y="913600"/>
                    <a:pt x="209919" y="295533"/>
                    <a:pt x="104932" y="156680"/>
                  </a:cubicBezTo>
                  <a:cubicBezTo>
                    <a:pt x="-55" y="17827"/>
                    <a:pt x="-52548" y="80480"/>
                    <a:pt x="74452" y="65240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צורה חופשית: צורה 13">
              <a:extLst>
                <a:ext uri="{FF2B5EF4-FFF2-40B4-BE49-F238E27FC236}">
                  <a16:creationId xmlns:a16="http://schemas.microsoft.com/office/drawing/2014/main" id="{BD96C5EF-872F-ED49-71CC-4C979A654F49}"/>
                </a:ext>
              </a:extLst>
            </p:cNvPr>
            <p:cNvSpPr/>
            <p:nvPr/>
          </p:nvSpPr>
          <p:spPr bwMode="auto">
            <a:xfrm>
              <a:off x="4396309" y="2961885"/>
              <a:ext cx="1259249" cy="749039"/>
            </a:xfrm>
            <a:custGeom>
              <a:avLst/>
              <a:gdLst>
                <a:gd name="connsiteX0" fmla="*/ 114900 w 1755048"/>
                <a:gd name="connsiteY0" fmla="*/ 455471 h 999730"/>
                <a:gd name="connsiteX1" fmla="*/ 1293460 w 1755048"/>
                <a:gd name="connsiteY1" fmla="*/ 8431 h 999730"/>
                <a:gd name="connsiteX2" fmla="*/ 1730340 w 1755048"/>
                <a:gd name="connsiteY2" fmla="*/ 892351 h 999730"/>
                <a:gd name="connsiteX3" fmla="*/ 633060 w 1755048"/>
                <a:gd name="connsiteY3" fmla="*/ 953311 h 999730"/>
                <a:gd name="connsiteX4" fmla="*/ 104740 w 1755048"/>
                <a:gd name="connsiteY4" fmla="*/ 607871 h 999730"/>
                <a:gd name="connsiteX5" fmla="*/ 114900 w 1755048"/>
                <a:gd name="connsiteY5" fmla="*/ 455471 h 999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5048" h="999730">
                  <a:moveTo>
                    <a:pt x="114900" y="455471"/>
                  </a:moveTo>
                  <a:cubicBezTo>
                    <a:pt x="313020" y="355564"/>
                    <a:pt x="1024220" y="-64382"/>
                    <a:pt x="1293460" y="8431"/>
                  </a:cubicBezTo>
                  <a:cubicBezTo>
                    <a:pt x="1562700" y="81244"/>
                    <a:pt x="1840407" y="734871"/>
                    <a:pt x="1730340" y="892351"/>
                  </a:cubicBezTo>
                  <a:cubicBezTo>
                    <a:pt x="1620273" y="1049831"/>
                    <a:pt x="903993" y="1000724"/>
                    <a:pt x="633060" y="953311"/>
                  </a:cubicBezTo>
                  <a:cubicBezTo>
                    <a:pt x="362127" y="905898"/>
                    <a:pt x="192793" y="685764"/>
                    <a:pt x="104740" y="607871"/>
                  </a:cubicBezTo>
                  <a:cubicBezTo>
                    <a:pt x="16687" y="529978"/>
                    <a:pt x="-83220" y="555378"/>
                    <a:pt x="114900" y="455471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צורה חופשית: צורה 14">
              <a:extLst>
                <a:ext uri="{FF2B5EF4-FFF2-40B4-BE49-F238E27FC236}">
                  <a16:creationId xmlns:a16="http://schemas.microsoft.com/office/drawing/2014/main" id="{0736F6D1-887A-04EB-0162-9C2D204E94D8}"/>
                </a:ext>
              </a:extLst>
            </p:cNvPr>
            <p:cNvSpPr/>
            <p:nvPr/>
          </p:nvSpPr>
          <p:spPr bwMode="auto">
            <a:xfrm>
              <a:off x="3819498" y="2194358"/>
              <a:ext cx="1362355" cy="1897088"/>
            </a:xfrm>
            <a:custGeom>
              <a:avLst/>
              <a:gdLst>
                <a:gd name="connsiteX0" fmla="*/ 126337 w 1898750"/>
                <a:gd name="connsiteY0" fmla="*/ 809317 h 2532012"/>
                <a:gd name="connsiteX1" fmla="*/ 573377 w 1898750"/>
                <a:gd name="connsiteY1" fmla="*/ 26997 h 2532012"/>
                <a:gd name="connsiteX2" fmla="*/ 1345537 w 1898750"/>
                <a:gd name="connsiteY2" fmla="*/ 230197 h 2532012"/>
                <a:gd name="connsiteX3" fmla="*/ 1457297 w 1898750"/>
                <a:gd name="connsiteY3" fmla="*/ 717877 h 2532012"/>
                <a:gd name="connsiteX4" fmla="*/ 1650337 w 1898750"/>
                <a:gd name="connsiteY4" fmla="*/ 1073477 h 2532012"/>
                <a:gd name="connsiteX5" fmla="*/ 1884017 w 1898750"/>
                <a:gd name="connsiteY5" fmla="*/ 1479877 h 2532012"/>
                <a:gd name="connsiteX6" fmla="*/ 1680817 w 1898750"/>
                <a:gd name="connsiteY6" fmla="*/ 2465397 h 2532012"/>
                <a:gd name="connsiteX7" fmla="*/ 136497 w 1898750"/>
                <a:gd name="connsiteY7" fmla="*/ 2262197 h 2532012"/>
                <a:gd name="connsiteX8" fmla="*/ 126337 w 1898750"/>
                <a:gd name="connsiteY8" fmla="*/ 809317 h 253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8750" h="2532012">
                  <a:moveTo>
                    <a:pt x="126337" y="809317"/>
                  </a:moveTo>
                  <a:cubicBezTo>
                    <a:pt x="199150" y="436784"/>
                    <a:pt x="370177" y="123517"/>
                    <a:pt x="573377" y="26997"/>
                  </a:cubicBezTo>
                  <a:cubicBezTo>
                    <a:pt x="776577" y="-69523"/>
                    <a:pt x="1198217" y="115050"/>
                    <a:pt x="1345537" y="230197"/>
                  </a:cubicBezTo>
                  <a:cubicBezTo>
                    <a:pt x="1492857" y="345344"/>
                    <a:pt x="1406497" y="577330"/>
                    <a:pt x="1457297" y="717877"/>
                  </a:cubicBezTo>
                  <a:cubicBezTo>
                    <a:pt x="1508097" y="858424"/>
                    <a:pt x="1579217" y="946477"/>
                    <a:pt x="1650337" y="1073477"/>
                  </a:cubicBezTo>
                  <a:cubicBezTo>
                    <a:pt x="1721457" y="1200477"/>
                    <a:pt x="1878937" y="1247890"/>
                    <a:pt x="1884017" y="1479877"/>
                  </a:cubicBezTo>
                  <a:cubicBezTo>
                    <a:pt x="1889097" y="1711864"/>
                    <a:pt x="1972070" y="2335010"/>
                    <a:pt x="1680817" y="2465397"/>
                  </a:cubicBezTo>
                  <a:cubicBezTo>
                    <a:pt x="1389564" y="2595784"/>
                    <a:pt x="395577" y="2538210"/>
                    <a:pt x="136497" y="2262197"/>
                  </a:cubicBezTo>
                  <a:cubicBezTo>
                    <a:pt x="-122583" y="1986184"/>
                    <a:pt x="53524" y="1181850"/>
                    <a:pt x="126337" y="809317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צורה חופשית: צורה 15">
              <a:extLst>
                <a:ext uri="{FF2B5EF4-FFF2-40B4-BE49-F238E27FC236}">
                  <a16:creationId xmlns:a16="http://schemas.microsoft.com/office/drawing/2014/main" id="{22005E7E-7FB1-F057-1B1F-4AF59644556A}"/>
                </a:ext>
              </a:extLst>
            </p:cNvPr>
            <p:cNvSpPr/>
            <p:nvPr/>
          </p:nvSpPr>
          <p:spPr bwMode="auto">
            <a:xfrm>
              <a:off x="3813464" y="1927056"/>
              <a:ext cx="1602053" cy="1019595"/>
            </a:xfrm>
            <a:custGeom>
              <a:avLst/>
              <a:gdLst>
                <a:gd name="connsiteX0" fmla="*/ 33147 w 2232824"/>
                <a:gd name="connsiteY0" fmla="*/ 678400 h 1360837"/>
                <a:gd name="connsiteX1" fmla="*/ 713867 w 2232824"/>
                <a:gd name="connsiteY1" fmla="*/ 18000 h 1360837"/>
                <a:gd name="connsiteX2" fmla="*/ 1790827 w 2232824"/>
                <a:gd name="connsiteY2" fmla="*/ 251680 h 1360837"/>
                <a:gd name="connsiteX3" fmla="*/ 2227707 w 2232824"/>
                <a:gd name="connsiteY3" fmla="*/ 932400 h 1360837"/>
                <a:gd name="connsiteX4" fmla="*/ 1536827 w 2232824"/>
                <a:gd name="connsiteY4" fmla="*/ 1277840 h 1360837"/>
                <a:gd name="connsiteX5" fmla="*/ 845947 w 2232824"/>
                <a:gd name="connsiteY5" fmla="*/ 1338800 h 1360837"/>
                <a:gd name="connsiteX6" fmla="*/ 104267 w 2232824"/>
                <a:gd name="connsiteY6" fmla="*/ 973040 h 1360837"/>
                <a:gd name="connsiteX7" fmla="*/ 22987 w 2232824"/>
                <a:gd name="connsiteY7" fmla="*/ 617440 h 1360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32824" h="1360837">
                  <a:moveTo>
                    <a:pt x="33147" y="678400"/>
                  </a:moveTo>
                  <a:cubicBezTo>
                    <a:pt x="227033" y="383760"/>
                    <a:pt x="420920" y="89120"/>
                    <a:pt x="713867" y="18000"/>
                  </a:cubicBezTo>
                  <a:cubicBezTo>
                    <a:pt x="1006814" y="-53120"/>
                    <a:pt x="1538520" y="99280"/>
                    <a:pt x="1790827" y="251680"/>
                  </a:cubicBezTo>
                  <a:cubicBezTo>
                    <a:pt x="2043134" y="404080"/>
                    <a:pt x="2270040" y="761373"/>
                    <a:pt x="2227707" y="932400"/>
                  </a:cubicBezTo>
                  <a:cubicBezTo>
                    <a:pt x="2185374" y="1103427"/>
                    <a:pt x="1767120" y="1210107"/>
                    <a:pt x="1536827" y="1277840"/>
                  </a:cubicBezTo>
                  <a:cubicBezTo>
                    <a:pt x="1306534" y="1345573"/>
                    <a:pt x="1084707" y="1389600"/>
                    <a:pt x="845947" y="1338800"/>
                  </a:cubicBezTo>
                  <a:cubicBezTo>
                    <a:pt x="607187" y="1288000"/>
                    <a:pt x="241427" y="1093267"/>
                    <a:pt x="104267" y="973040"/>
                  </a:cubicBezTo>
                  <a:cubicBezTo>
                    <a:pt x="-32893" y="852813"/>
                    <a:pt x="-4953" y="735126"/>
                    <a:pt x="22987" y="617440"/>
                  </a:cubicBezTo>
                </a:path>
              </a:pathLst>
            </a:custGeom>
            <a:noFill/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צורה חופשית: צורה 16">
              <a:extLst>
                <a:ext uri="{FF2B5EF4-FFF2-40B4-BE49-F238E27FC236}">
                  <a16:creationId xmlns:a16="http://schemas.microsoft.com/office/drawing/2014/main" id="{54C02892-5A12-932A-C4E3-184A40703FEA}"/>
                </a:ext>
              </a:extLst>
            </p:cNvPr>
            <p:cNvSpPr/>
            <p:nvPr/>
          </p:nvSpPr>
          <p:spPr bwMode="auto">
            <a:xfrm>
              <a:off x="4064477" y="2245012"/>
              <a:ext cx="1806716" cy="1567174"/>
            </a:xfrm>
            <a:custGeom>
              <a:avLst/>
              <a:gdLst>
                <a:gd name="connsiteX0" fmla="*/ 150664 w 2518068"/>
                <a:gd name="connsiteY0" fmla="*/ 1696750 h 2091681"/>
                <a:gd name="connsiteX1" fmla="*/ 8424 w 2518068"/>
                <a:gd name="connsiteY1" fmla="*/ 914430 h 2091681"/>
                <a:gd name="connsiteX2" fmla="*/ 343704 w 2518068"/>
                <a:gd name="connsiteY2" fmla="*/ 294670 h 2091681"/>
                <a:gd name="connsiteX3" fmla="*/ 1217464 w 2518068"/>
                <a:gd name="connsiteY3" fmla="*/ 30 h 2091681"/>
                <a:gd name="connsiteX4" fmla="*/ 2162344 w 2518068"/>
                <a:gd name="connsiteY4" fmla="*/ 284510 h 2091681"/>
                <a:gd name="connsiteX5" fmla="*/ 2426504 w 2518068"/>
                <a:gd name="connsiteY5" fmla="*/ 1310670 h 2091681"/>
                <a:gd name="connsiteX6" fmla="*/ 678984 w 2518068"/>
                <a:gd name="connsiteY6" fmla="*/ 2082830 h 2091681"/>
                <a:gd name="connsiteX7" fmla="*/ 150664 w 2518068"/>
                <a:gd name="connsiteY7" fmla="*/ 1696750 h 209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8068" h="2091681">
                  <a:moveTo>
                    <a:pt x="150664" y="1696750"/>
                  </a:moveTo>
                  <a:cubicBezTo>
                    <a:pt x="38904" y="1502017"/>
                    <a:pt x="-23749" y="1148110"/>
                    <a:pt x="8424" y="914430"/>
                  </a:cubicBezTo>
                  <a:cubicBezTo>
                    <a:pt x="40597" y="680750"/>
                    <a:pt x="142197" y="447070"/>
                    <a:pt x="343704" y="294670"/>
                  </a:cubicBezTo>
                  <a:cubicBezTo>
                    <a:pt x="545211" y="142270"/>
                    <a:pt x="914357" y="1723"/>
                    <a:pt x="1217464" y="30"/>
                  </a:cubicBezTo>
                  <a:cubicBezTo>
                    <a:pt x="1520571" y="-1663"/>
                    <a:pt x="1960837" y="66070"/>
                    <a:pt x="2162344" y="284510"/>
                  </a:cubicBezTo>
                  <a:cubicBezTo>
                    <a:pt x="2363851" y="502950"/>
                    <a:pt x="2673731" y="1010950"/>
                    <a:pt x="2426504" y="1310670"/>
                  </a:cubicBezTo>
                  <a:cubicBezTo>
                    <a:pt x="2179277" y="1610390"/>
                    <a:pt x="1056597" y="2023563"/>
                    <a:pt x="678984" y="2082830"/>
                  </a:cubicBezTo>
                  <a:cubicBezTo>
                    <a:pt x="301371" y="2142097"/>
                    <a:pt x="262424" y="1891483"/>
                    <a:pt x="150664" y="1696750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צורה חופשית: צורה 17">
              <a:extLst>
                <a:ext uri="{FF2B5EF4-FFF2-40B4-BE49-F238E27FC236}">
                  <a16:creationId xmlns:a16="http://schemas.microsoft.com/office/drawing/2014/main" id="{983F2C49-D0E8-A852-87EA-F8586D9E77D3}"/>
                </a:ext>
              </a:extLst>
            </p:cNvPr>
            <p:cNvSpPr/>
            <p:nvPr/>
          </p:nvSpPr>
          <p:spPr bwMode="auto">
            <a:xfrm rot="9966982">
              <a:off x="4173824" y="3193723"/>
              <a:ext cx="1806716" cy="1567174"/>
            </a:xfrm>
            <a:custGeom>
              <a:avLst/>
              <a:gdLst>
                <a:gd name="connsiteX0" fmla="*/ 150664 w 2518068"/>
                <a:gd name="connsiteY0" fmla="*/ 1696750 h 2091681"/>
                <a:gd name="connsiteX1" fmla="*/ 8424 w 2518068"/>
                <a:gd name="connsiteY1" fmla="*/ 914430 h 2091681"/>
                <a:gd name="connsiteX2" fmla="*/ 343704 w 2518068"/>
                <a:gd name="connsiteY2" fmla="*/ 294670 h 2091681"/>
                <a:gd name="connsiteX3" fmla="*/ 1217464 w 2518068"/>
                <a:gd name="connsiteY3" fmla="*/ 30 h 2091681"/>
                <a:gd name="connsiteX4" fmla="*/ 2162344 w 2518068"/>
                <a:gd name="connsiteY4" fmla="*/ 284510 h 2091681"/>
                <a:gd name="connsiteX5" fmla="*/ 2426504 w 2518068"/>
                <a:gd name="connsiteY5" fmla="*/ 1310670 h 2091681"/>
                <a:gd name="connsiteX6" fmla="*/ 678984 w 2518068"/>
                <a:gd name="connsiteY6" fmla="*/ 2082830 h 2091681"/>
                <a:gd name="connsiteX7" fmla="*/ 150664 w 2518068"/>
                <a:gd name="connsiteY7" fmla="*/ 1696750 h 2091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18068" h="2091681">
                  <a:moveTo>
                    <a:pt x="150664" y="1696750"/>
                  </a:moveTo>
                  <a:cubicBezTo>
                    <a:pt x="38904" y="1502017"/>
                    <a:pt x="-23749" y="1148110"/>
                    <a:pt x="8424" y="914430"/>
                  </a:cubicBezTo>
                  <a:cubicBezTo>
                    <a:pt x="40597" y="680750"/>
                    <a:pt x="142197" y="447070"/>
                    <a:pt x="343704" y="294670"/>
                  </a:cubicBezTo>
                  <a:cubicBezTo>
                    <a:pt x="545211" y="142270"/>
                    <a:pt x="914357" y="1723"/>
                    <a:pt x="1217464" y="30"/>
                  </a:cubicBezTo>
                  <a:cubicBezTo>
                    <a:pt x="1520571" y="-1663"/>
                    <a:pt x="1960837" y="66070"/>
                    <a:pt x="2162344" y="284510"/>
                  </a:cubicBezTo>
                  <a:cubicBezTo>
                    <a:pt x="2363851" y="502950"/>
                    <a:pt x="2673731" y="1010950"/>
                    <a:pt x="2426504" y="1310670"/>
                  </a:cubicBezTo>
                  <a:cubicBezTo>
                    <a:pt x="2179277" y="1610390"/>
                    <a:pt x="1056597" y="2023563"/>
                    <a:pt x="678984" y="2082830"/>
                  </a:cubicBezTo>
                  <a:cubicBezTo>
                    <a:pt x="301371" y="2142097"/>
                    <a:pt x="262424" y="1891483"/>
                    <a:pt x="150664" y="1696750"/>
                  </a:cubicBezTo>
                  <a:close/>
                </a:path>
              </a:pathLst>
            </a:custGeom>
            <a:noFill/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תיבת טקסט 46">
                  <a:extLst>
                    <a:ext uri="{FF2B5EF4-FFF2-40B4-BE49-F238E27FC236}">
                      <a16:creationId xmlns:a16="http://schemas.microsoft.com/office/drawing/2014/main" id="{E784872C-FFE8-5E4F-9E57-7FF97B38951E}"/>
                    </a:ext>
                  </a:extLst>
                </p:cNvPr>
                <p:cNvSpPr txBox="1"/>
                <p:nvPr/>
              </p:nvSpPr>
              <p:spPr>
                <a:xfrm>
                  <a:off x="5197237" y="2297491"/>
                  <a:ext cx="681224" cy="7613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47" name="תיבת טקסט 46">
                  <a:extLst>
                    <a:ext uri="{FF2B5EF4-FFF2-40B4-BE49-F238E27FC236}">
                      <a16:creationId xmlns:a16="http://schemas.microsoft.com/office/drawing/2014/main" id="{E784872C-FFE8-5E4F-9E57-7FF97B3895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7237" y="2297491"/>
                  <a:ext cx="681224" cy="761377"/>
                </a:xfrm>
                <a:prstGeom prst="rect">
                  <a:avLst/>
                </a:prstGeom>
                <a:blipFill>
                  <a:blip r:embed="rId4"/>
                  <a:stretch>
                    <a:fillRect l="-22807"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תיבת טקסט 52">
                  <a:extLst>
                    <a:ext uri="{FF2B5EF4-FFF2-40B4-BE49-F238E27FC236}">
                      <a16:creationId xmlns:a16="http://schemas.microsoft.com/office/drawing/2014/main" id="{598C9CF7-63F8-D9BE-CD09-0B9F1EDA1879}"/>
                    </a:ext>
                  </a:extLst>
                </p:cNvPr>
                <p:cNvSpPr txBox="1"/>
                <p:nvPr/>
              </p:nvSpPr>
              <p:spPr>
                <a:xfrm>
                  <a:off x="3369085" y="1700808"/>
                  <a:ext cx="68122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3" name="תיבת טקסט 52">
                  <a:extLst>
                    <a:ext uri="{FF2B5EF4-FFF2-40B4-BE49-F238E27FC236}">
                      <a16:creationId xmlns:a16="http://schemas.microsoft.com/office/drawing/2014/main" id="{598C9CF7-63F8-D9BE-CD09-0B9F1EDA18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9085" y="1700808"/>
                  <a:ext cx="681224" cy="400110"/>
                </a:xfrm>
                <a:prstGeom prst="rect">
                  <a:avLst/>
                </a:prstGeom>
                <a:blipFill>
                  <a:blip r:embed="rId5"/>
                  <a:stretch>
                    <a:fillRect l="-15789" b="-94118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תיבת טקסט 53">
                  <a:extLst>
                    <a:ext uri="{FF2B5EF4-FFF2-40B4-BE49-F238E27FC236}">
                      <a16:creationId xmlns:a16="http://schemas.microsoft.com/office/drawing/2014/main" id="{836B12EE-25E6-165E-BF4C-E627EE19C534}"/>
                    </a:ext>
                  </a:extLst>
                </p:cNvPr>
                <p:cNvSpPr txBox="1"/>
                <p:nvPr/>
              </p:nvSpPr>
              <p:spPr>
                <a:xfrm>
                  <a:off x="5894288" y="2464362"/>
                  <a:ext cx="681224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4" name="תיבת טקסט 53">
                  <a:extLst>
                    <a:ext uri="{FF2B5EF4-FFF2-40B4-BE49-F238E27FC236}">
                      <a16:creationId xmlns:a16="http://schemas.microsoft.com/office/drawing/2014/main" id="{836B12EE-25E6-165E-BF4C-E627EE19C5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94288" y="2464362"/>
                  <a:ext cx="681224" cy="400110"/>
                </a:xfrm>
                <a:prstGeom prst="rect">
                  <a:avLst/>
                </a:prstGeom>
                <a:blipFill>
                  <a:blip r:embed="rId6"/>
                  <a:stretch>
                    <a:fillRect l="-17544" b="-9142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תיבת טקסט 54">
                  <a:extLst>
                    <a:ext uri="{FF2B5EF4-FFF2-40B4-BE49-F238E27FC236}">
                      <a16:creationId xmlns:a16="http://schemas.microsoft.com/office/drawing/2014/main" id="{276BACE8-FDA4-C183-F729-7A805B73064E}"/>
                    </a:ext>
                  </a:extLst>
                </p:cNvPr>
                <p:cNvSpPr txBox="1"/>
                <p:nvPr/>
              </p:nvSpPr>
              <p:spPr>
                <a:xfrm>
                  <a:off x="5496360" y="4437112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5" name="תיבת טקסט 54">
                  <a:extLst>
                    <a:ext uri="{FF2B5EF4-FFF2-40B4-BE49-F238E27FC236}">
                      <a16:creationId xmlns:a16="http://schemas.microsoft.com/office/drawing/2014/main" id="{276BACE8-FDA4-C183-F729-7A805B7306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6360" y="4437112"/>
                  <a:ext cx="681225" cy="400110"/>
                </a:xfrm>
                <a:prstGeom prst="rect">
                  <a:avLst/>
                </a:prstGeom>
                <a:blipFill>
                  <a:blip r:embed="rId7"/>
                  <a:stretch>
                    <a:fillRect l="-15517" b="-9705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תיבת טקסט 55">
                  <a:extLst>
                    <a:ext uri="{FF2B5EF4-FFF2-40B4-BE49-F238E27FC236}">
                      <a16:creationId xmlns:a16="http://schemas.microsoft.com/office/drawing/2014/main" id="{E6DE0838-B295-860A-C3B4-41D46B24E2A7}"/>
                    </a:ext>
                  </a:extLst>
                </p:cNvPr>
                <p:cNvSpPr txBox="1"/>
                <p:nvPr/>
              </p:nvSpPr>
              <p:spPr>
                <a:xfrm>
                  <a:off x="3513289" y="3717032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6" name="תיבת טקסט 55">
                  <a:extLst>
                    <a:ext uri="{FF2B5EF4-FFF2-40B4-BE49-F238E27FC236}">
                      <a16:creationId xmlns:a16="http://schemas.microsoft.com/office/drawing/2014/main" id="{E6DE0838-B295-860A-C3B4-41D46B24E2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13289" y="3717032"/>
                  <a:ext cx="681225" cy="400110"/>
                </a:xfrm>
                <a:prstGeom prst="rect">
                  <a:avLst/>
                </a:prstGeom>
                <a:blipFill>
                  <a:blip r:embed="rId8"/>
                  <a:stretch>
                    <a:fillRect l="-20690" b="-9142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תיבת טקסט 56">
                  <a:extLst>
                    <a:ext uri="{FF2B5EF4-FFF2-40B4-BE49-F238E27FC236}">
                      <a16:creationId xmlns:a16="http://schemas.microsoft.com/office/drawing/2014/main" id="{87BDD3CD-1F86-29C0-0703-745FC094B168}"/>
                    </a:ext>
                  </a:extLst>
                </p:cNvPr>
                <p:cNvSpPr txBox="1"/>
                <p:nvPr/>
              </p:nvSpPr>
              <p:spPr>
                <a:xfrm>
                  <a:off x="5340144" y="3581344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7" name="תיבת טקסט 56">
                  <a:extLst>
                    <a:ext uri="{FF2B5EF4-FFF2-40B4-BE49-F238E27FC236}">
                      <a16:creationId xmlns:a16="http://schemas.microsoft.com/office/drawing/2014/main" id="{87BDD3CD-1F86-29C0-0703-745FC094B1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0144" y="3581344"/>
                  <a:ext cx="681225" cy="400110"/>
                </a:xfrm>
                <a:prstGeom prst="rect">
                  <a:avLst/>
                </a:prstGeom>
                <a:blipFill>
                  <a:blip r:embed="rId9"/>
                  <a:stretch>
                    <a:fillRect l="-22807" b="-97059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9685F9E1-A90E-2A58-6A4B-2CC3399FB812}"/>
              </a:ext>
            </a:extLst>
          </p:cNvPr>
          <p:cNvGrpSpPr/>
          <p:nvPr/>
        </p:nvGrpSpPr>
        <p:grpSpPr>
          <a:xfrm>
            <a:off x="3234331" y="1938228"/>
            <a:ext cx="2315122" cy="1412381"/>
            <a:chOff x="3681430" y="4221088"/>
            <a:chExt cx="2315122" cy="1412381"/>
          </a:xfrm>
        </p:grpSpPr>
        <p:sp>
          <p:nvSpPr>
            <p:cNvPr id="62" name="אליפסה 61">
              <a:extLst>
                <a:ext uri="{FF2B5EF4-FFF2-40B4-BE49-F238E27FC236}">
                  <a16:creationId xmlns:a16="http://schemas.microsoft.com/office/drawing/2014/main" id="{F12D9745-E842-02B9-2BF4-168359840DC9}"/>
                </a:ext>
              </a:extLst>
            </p:cNvPr>
            <p:cNvSpPr/>
            <p:nvPr/>
          </p:nvSpPr>
          <p:spPr bwMode="auto">
            <a:xfrm>
              <a:off x="4310149" y="4706441"/>
              <a:ext cx="355704" cy="638996"/>
            </a:xfrm>
            <a:prstGeom prst="ellipse">
              <a:avLst/>
            </a:prstGeom>
            <a:solidFill>
              <a:srgbClr val="FECED5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2" name="דיו 11">
                  <a:extLst>
                    <a:ext uri="{FF2B5EF4-FFF2-40B4-BE49-F238E27FC236}">
                      <a16:creationId xmlns:a16="http://schemas.microsoft.com/office/drawing/2014/main" id="{509C603D-8A32-7650-36F5-672F75AFDFFA}"/>
                    </a:ext>
                  </a:extLst>
                </p14:cNvPr>
                <p14:cNvContentPartPr/>
                <p14:nvPr/>
              </p14:nvContentPartPr>
              <p14:xfrm>
                <a:off x="3681430" y="5625911"/>
                <a:ext cx="360" cy="360"/>
              </p14:xfrm>
            </p:contentPart>
          </mc:Choice>
          <mc:Fallback xmlns="">
            <p:pic>
              <p:nvPicPr>
                <p:cNvPr id="12" name="דיו 11">
                  <a:extLst>
                    <a:ext uri="{FF2B5EF4-FFF2-40B4-BE49-F238E27FC236}">
                      <a16:creationId xmlns:a16="http://schemas.microsoft.com/office/drawing/2014/main" id="{509C603D-8A32-7650-36F5-672F75AFDFF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675310" y="5619791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p:cxnSp>
          <p:nvCxnSpPr>
            <p:cNvPr id="19" name="מחבר ישר 18">
              <a:extLst>
                <a:ext uri="{FF2B5EF4-FFF2-40B4-BE49-F238E27FC236}">
                  <a16:creationId xmlns:a16="http://schemas.microsoft.com/office/drawing/2014/main" id="{1523D1A0-0B71-E75F-FC53-F20CD6AD8492}"/>
                </a:ext>
              </a:extLst>
            </p:cNvPr>
            <p:cNvCxnSpPr>
              <a:stCxn id="48" idx="1"/>
            </p:cNvCxnSpPr>
            <p:nvPr/>
          </p:nvCxnSpPr>
          <p:spPr bwMode="auto">
            <a:xfrm flipH="1" flipV="1">
              <a:off x="4474613" y="5239345"/>
              <a:ext cx="814422" cy="19406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מחבר ישר 19">
              <a:extLst>
                <a:ext uri="{FF2B5EF4-FFF2-40B4-BE49-F238E27FC236}">
                  <a16:creationId xmlns:a16="http://schemas.microsoft.com/office/drawing/2014/main" id="{0EEED46D-94BB-8075-0BD6-4AFE6430AC77}"/>
                </a:ext>
              </a:extLst>
            </p:cNvPr>
            <p:cNvCxnSpPr>
              <a:stCxn id="41" idx="2"/>
            </p:cNvCxnSpPr>
            <p:nvPr/>
          </p:nvCxnSpPr>
          <p:spPr bwMode="auto">
            <a:xfrm flipH="1" flipV="1">
              <a:off x="4517927" y="4900000"/>
              <a:ext cx="712246" cy="320215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מחבר ישר 20">
              <a:extLst>
                <a:ext uri="{FF2B5EF4-FFF2-40B4-BE49-F238E27FC236}">
                  <a16:creationId xmlns:a16="http://schemas.microsoft.com/office/drawing/2014/main" id="{13CE0504-889E-907E-B0CD-95D8CA0FC1B0}"/>
                </a:ext>
              </a:extLst>
            </p:cNvPr>
            <p:cNvCxnSpPr>
              <a:stCxn id="40" idx="3"/>
            </p:cNvCxnSpPr>
            <p:nvPr/>
          </p:nvCxnSpPr>
          <p:spPr bwMode="auto">
            <a:xfrm flipH="1">
              <a:off x="4556859" y="4901797"/>
              <a:ext cx="690555" cy="3559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אליפסה 25">
              <a:extLst>
                <a:ext uri="{FF2B5EF4-FFF2-40B4-BE49-F238E27FC236}">
                  <a16:creationId xmlns:a16="http://schemas.microsoft.com/office/drawing/2014/main" id="{220915BF-334B-0E90-308D-FE6ACD850C61}"/>
                </a:ext>
              </a:extLst>
            </p:cNvPr>
            <p:cNvSpPr/>
            <p:nvPr/>
          </p:nvSpPr>
          <p:spPr bwMode="auto">
            <a:xfrm>
              <a:off x="4392365" y="4794859"/>
              <a:ext cx="117727" cy="11772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אליפסה 34">
              <a:extLst>
                <a:ext uri="{FF2B5EF4-FFF2-40B4-BE49-F238E27FC236}">
                  <a16:creationId xmlns:a16="http://schemas.microsoft.com/office/drawing/2014/main" id="{D5E9CECB-395A-C602-EA5C-00A54CD0441C}"/>
                </a:ext>
              </a:extLst>
            </p:cNvPr>
            <p:cNvSpPr/>
            <p:nvPr/>
          </p:nvSpPr>
          <p:spPr bwMode="auto">
            <a:xfrm>
              <a:off x="4392366" y="5128611"/>
              <a:ext cx="117727" cy="11772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אליפסה 37">
              <a:extLst>
                <a:ext uri="{FF2B5EF4-FFF2-40B4-BE49-F238E27FC236}">
                  <a16:creationId xmlns:a16="http://schemas.microsoft.com/office/drawing/2014/main" id="{E5846C8E-4914-A3B3-8C1A-2E9ACA7734FC}"/>
                </a:ext>
              </a:extLst>
            </p:cNvPr>
            <p:cNvSpPr/>
            <p:nvPr/>
          </p:nvSpPr>
          <p:spPr bwMode="auto">
            <a:xfrm>
              <a:off x="4392366" y="5416643"/>
              <a:ext cx="117727" cy="117727"/>
            </a:xfrm>
            <a:prstGeom prst="ellipse">
              <a:avLst/>
            </a:prstGeom>
            <a:solidFill>
              <a:schemeClr val="accent6"/>
            </a:solidFill>
            <a:ln w="25400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אליפסה 39">
              <a:extLst>
                <a:ext uri="{FF2B5EF4-FFF2-40B4-BE49-F238E27FC236}">
                  <a16:creationId xmlns:a16="http://schemas.microsoft.com/office/drawing/2014/main" id="{678665D0-F865-DCF0-B2C3-600B7B4C0461}"/>
                </a:ext>
              </a:extLst>
            </p:cNvPr>
            <p:cNvSpPr/>
            <p:nvPr/>
          </p:nvSpPr>
          <p:spPr bwMode="auto">
            <a:xfrm>
              <a:off x="5230173" y="4801311"/>
              <a:ext cx="117727" cy="11772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אליפסה 40">
              <a:extLst>
                <a:ext uri="{FF2B5EF4-FFF2-40B4-BE49-F238E27FC236}">
                  <a16:creationId xmlns:a16="http://schemas.microsoft.com/office/drawing/2014/main" id="{44539C15-D4DE-3AE7-C402-5686A3AE76E6}"/>
                </a:ext>
              </a:extLst>
            </p:cNvPr>
            <p:cNvSpPr/>
            <p:nvPr/>
          </p:nvSpPr>
          <p:spPr bwMode="auto">
            <a:xfrm>
              <a:off x="5230173" y="5161351"/>
              <a:ext cx="117727" cy="11772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אליפסה 41">
              <a:extLst>
                <a:ext uri="{FF2B5EF4-FFF2-40B4-BE49-F238E27FC236}">
                  <a16:creationId xmlns:a16="http://schemas.microsoft.com/office/drawing/2014/main" id="{58443F9E-DCCA-06F6-2B2F-48D34402AC31}"/>
                </a:ext>
              </a:extLst>
            </p:cNvPr>
            <p:cNvSpPr/>
            <p:nvPr/>
          </p:nvSpPr>
          <p:spPr bwMode="auto">
            <a:xfrm>
              <a:off x="5230173" y="5449383"/>
              <a:ext cx="117727" cy="11772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x-non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 Box 23" descr="Weave">
              <a:extLst>
                <a:ext uri="{FF2B5EF4-FFF2-40B4-BE49-F238E27FC236}">
                  <a16:creationId xmlns:a16="http://schemas.microsoft.com/office/drawing/2014/main" id="{A9CE8F36-D530-33FA-218C-200CC9CF69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5472" y="4221088"/>
              <a:ext cx="420346" cy="502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weave">
                    <a:fgClr>
                      <a:schemeClr val="bg2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>
                  <a:solidFill>
                    <a:schemeClr val="accent6"/>
                  </a:solidFill>
                </a:rPr>
                <a:t>A</a:t>
              </a:r>
            </a:p>
          </p:txBody>
        </p:sp>
        <p:sp>
          <p:nvSpPr>
            <p:cNvPr id="44" name="Text Box 23" descr="Weave">
              <a:extLst>
                <a:ext uri="{FF2B5EF4-FFF2-40B4-BE49-F238E27FC236}">
                  <a16:creationId xmlns:a16="http://schemas.microsoft.com/office/drawing/2014/main" id="{94C34C5B-90C8-EE5B-A910-9EFE3B87BD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7382" y="4232093"/>
              <a:ext cx="420346" cy="5029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weave">
                    <a:fgClr>
                      <a:schemeClr val="bg2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en-US" sz="2000" dirty="0">
                  <a:solidFill>
                    <a:srgbClr val="FF0000"/>
                  </a:solidFill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תיבת טקסט 45">
                  <a:extLst>
                    <a:ext uri="{FF2B5EF4-FFF2-40B4-BE49-F238E27FC236}">
                      <a16:creationId xmlns:a16="http://schemas.microsoft.com/office/drawing/2014/main" id="{29A7B60A-534C-892B-D61A-1A6C7C85B033}"/>
                    </a:ext>
                  </a:extLst>
                </p:cNvPr>
                <p:cNvSpPr txBox="1"/>
                <p:nvPr/>
              </p:nvSpPr>
              <p:spPr>
                <a:xfrm>
                  <a:off x="5299167" y="4654525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46" name="תיבת טקסט 45">
                  <a:extLst>
                    <a:ext uri="{FF2B5EF4-FFF2-40B4-BE49-F238E27FC236}">
                      <a16:creationId xmlns:a16="http://schemas.microsoft.com/office/drawing/2014/main" id="{29A7B60A-534C-892B-D61A-1A6C7C85B0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99167" y="4654525"/>
                  <a:ext cx="681225" cy="400110"/>
                </a:xfrm>
                <a:prstGeom prst="rect">
                  <a:avLst/>
                </a:prstGeom>
                <a:blipFill>
                  <a:blip r:embed="rId12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תיבת טקסט 47">
                  <a:extLst>
                    <a:ext uri="{FF2B5EF4-FFF2-40B4-BE49-F238E27FC236}">
                      <a16:creationId xmlns:a16="http://schemas.microsoft.com/office/drawing/2014/main" id="{5D687B56-A29E-C037-00C1-DEA1EFF23F60}"/>
                    </a:ext>
                  </a:extLst>
                </p:cNvPr>
                <p:cNvSpPr txBox="1"/>
                <p:nvPr/>
              </p:nvSpPr>
              <p:spPr>
                <a:xfrm>
                  <a:off x="5289035" y="5233359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48" name="תיבת טקסט 47">
                  <a:extLst>
                    <a:ext uri="{FF2B5EF4-FFF2-40B4-BE49-F238E27FC236}">
                      <a16:creationId xmlns:a16="http://schemas.microsoft.com/office/drawing/2014/main" id="{5D687B56-A29E-C037-00C1-DEA1EFF23F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89035" y="5233359"/>
                  <a:ext cx="681225" cy="400110"/>
                </a:xfrm>
                <a:prstGeom prst="rect">
                  <a:avLst/>
                </a:prstGeom>
                <a:blipFill>
                  <a:blip r:embed="rId13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תיבת טקסט 48">
                  <a:extLst>
                    <a:ext uri="{FF2B5EF4-FFF2-40B4-BE49-F238E27FC236}">
                      <a16:creationId xmlns:a16="http://schemas.microsoft.com/office/drawing/2014/main" id="{F49318C5-9352-DFE6-4BA0-F7751F8AC653}"/>
                    </a:ext>
                  </a:extLst>
                </p:cNvPr>
                <p:cNvSpPr txBox="1"/>
                <p:nvPr/>
              </p:nvSpPr>
              <p:spPr>
                <a:xfrm>
                  <a:off x="3871555" y="5222112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49" name="תיבת טקסט 48">
                  <a:extLst>
                    <a:ext uri="{FF2B5EF4-FFF2-40B4-BE49-F238E27FC236}">
                      <a16:creationId xmlns:a16="http://schemas.microsoft.com/office/drawing/2014/main" id="{F49318C5-9352-DFE6-4BA0-F7751F8AC6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71555" y="5222112"/>
                  <a:ext cx="681225" cy="400110"/>
                </a:xfrm>
                <a:prstGeom prst="rect">
                  <a:avLst/>
                </a:prstGeom>
                <a:blipFill>
                  <a:blip r:embed="rId14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תיבת טקסט 49">
                  <a:extLst>
                    <a:ext uri="{FF2B5EF4-FFF2-40B4-BE49-F238E27FC236}">
                      <a16:creationId xmlns:a16="http://schemas.microsoft.com/office/drawing/2014/main" id="{46F0D0CA-AAFD-D4CA-8662-2E43AC163007}"/>
                    </a:ext>
                  </a:extLst>
                </p:cNvPr>
                <p:cNvSpPr txBox="1"/>
                <p:nvPr/>
              </p:nvSpPr>
              <p:spPr>
                <a:xfrm>
                  <a:off x="3899070" y="4563633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0" name="תיבת טקסט 49">
                  <a:extLst>
                    <a:ext uri="{FF2B5EF4-FFF2-40B4-BE49-F238E27FC236}">
                      <a16:creationId xmlns:a16="http://schemas.microsoft.com/office/drawing/2014/main" id="{46F0D0CA-AAFD-D4CA-8662-2E43AC1630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9070" y="4563633"/>
                  <a:ext cx="681225" cy="400110"/>
                </a:xfrm>
                <a:prstGeom prst="rect">
                  <a:avLst/>
                </a:prstGeom>
                <a:blipFill>
                  <a:blip r:embed="rId15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תיבת טקסט 50">
                  <a:extLst>
                    <a:ext uri="{FF2B5EF4-FFF2-40B4-BE49-F238E27FC236}">
                      <a16:creationId xmlns:a16="http://schemas.microsoft.com/office/drawing/2014/main" id="{FCA304A8-50CC-557F-DAC8-87E2D794B985}"/>
                    </a:ext>
                  </a:extLst>
                </p:cNvPr>
                <p:cNvSpPr txBox="1"/>
                <p:nvPr/>
              </p:nvSpPr>
              <p:spPr>
                <a:xfrm>
                  <a:off x="3884701" y="4953523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1" name="תיבת טקסט 50">
                  <a:extLst>
                    <a:ext uri="{FF2B5EF4-FFF2-40B4-BE49-F238E27FC236}">
                      <a16:creationId xmlns:a16="http://schemas.microsoft.com/office/drawing/2014/main" id="{FCA304A8-50CC-557F-DAC8-87E2D794B9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4701" y="4953523"/>
                  <a:ext cx="681225" cy="400110"/>
                </a:xfrm>
                <a:prstGeom prst="rect">
                  <a:avLst/>
                </a:prstGeom>
                <a:blipFill>
                  <a:blip r:embed="rId16"/>
                  <a:stretch>
                    <a:fillRect b="-1515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מחבר ישר 51">
              <a:extLst>
                <a:ext uri="{FF2B5EF4-FFF2-40B4-BE49-F238E27FC236}">
                  <a16:creationId xmlns:a16="http://schemas.microsoft.com/office/drawing/2014/main" id="{E5B604C8-D825-6A38-CE9F-A00CB5E7E1B6}"/>
                </a:ext>
              </a:extLst>
            </p:cNvPr>
            <p:cNvCxnSpPr/>
            <p:nvPr/>
          </p:nvCxnSpPr>
          <p:spPr bwMode="auto">
            <a:xfrm flipH="1">
              <a:off x="4474613" y="5218540"/>
              <a:ext cx="724539" cy="1379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תיבת טקסט 57">
                  <a:extLst>
                    <a:ext uri="{FF2B5EF4-FFF2-40B4-BE49-F238E27FC236}">
                      <a16:creationId xmlns:a16="http://schemas.microsoft.com/office/drawing/2014/main" id="{85FB603D-5CA5-39C3-5F34-338C2D8EB59E}"/>
                    </a:ext>
                  </a:extLst>
                </p:cNvPr>
                <p:cNvSpPr txBox="1"/>
                <p:nvPr/>
              </p:nvSpPr>
              <p:spPr>
                <a:xfrm>
                  <a:off x="5315327" y="4963743"/>
                  <a:ext cx="681225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x-none" sz="2000" dirty="0"/>
                </a:p>
              </p:txBody>
            </p:sp>
          </mc:Choice>
          <mc:Fallback xmlns="">
            <p:sp>
              <p:nvSpPr>
                <p:cNvPr id="58" name="תיבת טקסט 57">
                  <a:extLst>
                    <a:ext uri="{FF2B5EF4-FFF2-40B4-BE49-F238E27FC236}">
                      <a16:creationId xmlns:a16="http://schemas.microsoft.com/office/drawing/2014/main" id="{85FB603D-5CA5-39C3-5F34-338C2D8EB5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5327" y="4963743"/>
                  <a:ext cx="681225" cy="400110"/>
                </a:xfrm>
                <a:prstGeom prst="rect">
                  <a:avLst/>
                </a:prstGeom>
                <a:blipFill>
                  <a:blip r:embed="rId17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n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9" name="מחבר ישר 58">
              <a:extLst>
                <a:ext uri="{FF2B5EF4-FFF2-40B4-BE49-F238E27FC236}">
                  <a16:creationId xmlns:a16="http://schemas.microsoft.com/office/drawing/2014/main" id="{EB84A0E8-2758-05A3-32E3-3C8FCAFBD505}"/>
                </a:ext>
              </a:extLst>
            </p:cNvPr>
            <p:cNvCxnSpPr>
              <a:stCxn id="40" idx="3"/>
              <a:endCxn id="51" idx="3"/>
            </p:cNvCxnSpPr>
            <p:nvPr/>
          </p:nvCxnSpPr>
          <p:spPr bwMode="auto">
            <a:xfrm flipH="1">
              <a:off x="4565926" y="4901797"/>
              <a:ext cx="681488" cy="251781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מחבר ישר 59">
              <a:extLst>
                <a:ext uri="{FF2B5EF4-FFF2-40B4-BE49-F238E27FC236}">
                  <a16:creationId xmlns:a16="http://schemas.microsoft.com/office/drawing/2014/main" id="{DA0AE8F2-9248-7961-64B8-6001601E3CDE}"/>
                </a:ext>
              </a:extLst>
            </p:cNvPr>
            <p:cNvCxnSpPr/>
            <p:nvPr/>
          </p:nvCxnSpPr>
          <p:spPr bwMode="auto">
            <a:xfrm flipH="1" flipV="1">
              <a:off x="4474613" y="5526663"/>
              <a:ext cx="724539" cy="2367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מחבר ישר 60">
              <a:extLst>
                <a:ext uri="{FF2B5EF4-FFF2-40B4-BE49-F238E27FC236}">
                  <a16:creationId xmlns:a16="http://schemas.microsoft.com/office/drawing/2014/main" id="{04C2A43E-79A4-D3D7-902D-A573756D0741}"/>
                </a:ext>
              </a:extLst>
            </p:cNvPr>
            <p:cNvCxnSpPr>
              <a:stCxn id="40" idx="3"/>
              <a:endCxn id="49" idx="3"/>
            </p:cNvCxnSpPr>
            <p:nvPr/>
          </p:nvCxnSpPr>
          <p:spPr bwMode="auto">
            <a:xfrm flipH="1">
              <a:off x="4552780" y="4901797"/>
              <a:ext cx="694634" cy="52037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5" name="חץ: ימינה 4">
            <a:extLst>
              <a:ext uri="{FF2B5EF4-FFF2-40B4-BE49-F238E27FC236}">
                <a16:creationId xmlns:a16="http://schemas.microsoft.com/office/drawing/2014/main" id="{C6E40B19-8F2A-C6EA-1944-55DA273251A5}"/>
              </a:ext>
            </a:extLst>
          </p:cNvPr>
          <p:cNvSpPr/>
          <p:nvPr/>
        </p:nvSpPr>
        <p:spPr bwMode="auto">
          <a:xfrm rot="21252039" flipV="1">
            <a:off x="5422805" y="2651161"/>
            <a:ext cx="2168209" cy="236853"/>
          </a:xfrm>
          <a:prstGeom prst="rightArrow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BA34BEF7-31CE-09DA-0AD1-92C77CDEB5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200723">
                <a:off x="5578672" y="1793435"/>
                <a:ext cx="1952936" cy="877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Light vertices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1800" i="1" dirty="0"/>
              </a:p>
            </p:txBody>
          </p:sp>
        </mc:Choice>
        <mc:Fallback xmlns="">
          <p:sp>
            <p:nvSpPr>
              <p:cNvPr id="9" name="Text Box 23" descr="Weave">
                <a:extLst>
                  <a:ext uri="{FF2B5EF4-FFF2-40B4-BE49-F238E27FC236}">
                    <a16:creationId xmlns:a16="http://schemas.microsoft.com/office/drawing/2014/main" id="{BA34BEF7-31CE-09DA-0AD1-92C77CDEB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1200723">
                <a:off x="5578672" y="1793435"/>
                <a:ext cx="1952936" cy="877291"/>
              </a:xfrm>
              <a:prstGeom prst="rect">
                <a:avLst/>
              </a:prstGeom>
              <a:blipFill>
                <a:blip r:embed="rId18"/>
                <a:stretch>
                  <a:fillRect l="-1786" r="-595" b="-38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חץ: ימינה 9">
            <a:extLst>
              <a:ext uri="{FF2B5EF4-FFF2-40B4-BE49-F238E27FC236}">
                <a16:creationId xmlns:a16="http://schemas.microsoft.com/office/drawing/2014/main" id="{FE374212-B0D6-CACB-4D82-52FF0937E9FA}"/>
              </a:ext>
            </a:extLst>
          </p:cNvPr>
          <p:cNvSpPr/>
          <p:nvPr/>
        </p:nvSpPr>
        <p:spPr bwMode="auto">
          <a:xfrm rot="631899" flipV="1">
            <a:off x="5402206" y="3067630"/>
            <a:ext cx="2168209" cy="236853"/>
          </a:xfrm>
          <a:prstGeom prst="rightArrow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 Box 23" descr="Weave">
                <a:extLst>
                  <a:ext uri="{FF2B5EF4-FFF2-40B4-BE49-F238E27FC236}">
                    <a16:creationId xmlns:a16="http://schemas.microsoft.com/office/drawing/2014/main" id="{1A45D564-A04A-A855-B5CB-CCF80CC01E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587654">
                <a:off x="5352467" y="3256090"/>
                <a:ext cx="1952936" cy="877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Heavy vertices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1800" i="1" dirty="0"/>
              </a:p>
            </p:txBody>
          </p:sp>
        </mc:Choice>
        <mc:Fallback xmlns="">
          <p:sp>
            <p:nvSpPr>
              <p:cNvPr id="22" name="Text Box 23" descr="Weave">
                <a:extLst>
                  <a:ext uri="{FF2B5EF4-FFF2-40B4-BE49-F238E27FC236}">
                    <a16:creationId xmlns:a16="http://schemas.microsoft.com/office/drawing/2014/main" id="{1A45D564-A04A-A855-B5CB-CCF80CC01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587654">
                <a:off x="5352467" y="3256090"/>
                <a:ext cx="1952936" cy="877291"/>
              </a:xfrm>
              <a:prstGeom prst="rect">
                <a:avLst/>
              </a:prstGeom>
              <a:blipFill>
                <a:blip r:embed="rId19"/>
                <a:stretch>
                  <a:fillRect l="-1173" r="-146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A32A4079-9687-5BF7-97A8-FEDBA0489B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14186" y="2371665"/>
                <a:ext cx="1840204" cy="4617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edges</a:t>
                </a:r>
              </a:p>
            </p:txBody>
          </p:sp>
        </mc:Choice>
        <mc:Fallback xmlns="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A32A4079-9687-5BF7-97A8-FEDBA0489B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14186" y="2371665"/>
                <a:ext cx="1840204" cy="461793"/>
              </a:xfrm>
              <a:prstGeom prst="rect">
                <a:avLst/>
              </a:prstGeom>
              <a:blipFill>
                <a:blip r:embed="rId20"/>
                <a:stretch>
                  <a:fillRect b="-21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23" descr="Weave">
                <a:extLst>
                  <a:ext uri="{FF2B5EF4-FFF2-40B4-BE49-F238E27FC236}">
                    <a16:creationId xmlns:a16="http://schemas.microsoft.com/office/drawing/2014/main" id="{6B32A362-1E5E-42B9-B9EF-15E05C767A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78404" y="4047654"/>
                <a:ext cx="2530517" cy="116846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f>
                        <m:fPr>
                          <m:ctrlP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den>
                      </m:f>
                      <m:r>
                        <a:rPr lang="en-US" altLang="en-US" sz="1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altLang="en-US" sz="1800" dirty="0"/>
              </a:p>
              <a:p>
                <a:pPr algn="just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</m:den>
                    </m:f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edges</a:t>
                </a:r>
              </a:p>
            </p:txBody>
          </p:sp>
        </mc:Choice>
        <mc:Fallback xmlns="">
          <p:sp>
            <p:nvSpPr>
              <p:cNvPr id="8" name="Text Box 23" descr="Weave">
                <a:extLst>
                  <a:ext uri="{FF2B5EF4-FFF2-40B4-BE49-F238E27FC236}">
                    <a16:creationId xmlns:a16="http://schemas.microsoft.com/office/drawing/2014/main" id="{6B32A362-1E5E-42B9-B9EF-15E05C767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78404" y="4047654"/>
                <a:ext cx="2530517" cy="1168461"/>
              </a:xfrm>
              <a:prstGeom prst="rect">
                <a:avLst/>
              </a:prstGeom>
              <a:blipFill>
                <a:blip r:embed="rId21"/>
                <a:stretch>
                  <a:fillRect b="-260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 Box 23" descr="Weave">
                <a:extLst>
                  <a:ext uri="{FF2B5EF4-FFF2-40B4-BE49-F238E27FC236}">
                    <a16:creationId xmlns:a16="http://schemas.microsoft.com/office/drawing/2014/main" id="{E3D8BE68-3D7E-7EC7-02D5-4BB4CA8C5D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85636" y="5157192"/>
                <a:ext cx="6192688" cy="9087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)|=</m:t>
                      </m:r>
                      <m:sSub>
                        <m:sSub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d>
                        <m:dPr>
                          <m:ctrlP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𝜖</m:t>
                          </m:r>
                          <m:sSup>
                            <m:sSup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en-US" alt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𝜖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altLang="en-US" sz="2000" i="1" dirty="0"/>
              </a:p>
            </p:txBody>
          </p:sp>
        </mc:Choice>
        <mc:Fallback xmlns="">
          <p:sp>
            <p:nvSpPr>
              <p:cNvPr id="23" name="Text Box 23" descr="Weave">
                <a:extLst>
                  <a:ext uri="{FF2B5EF4-FFF2-40B4-BE49-F238E27FC236}">
                    <a16:creationId xmlns:a16="http://schemas.microsoft.com/office/drawing/2014/main" id="{E3D8BE68-3D7E-7EC7-02D5-4BB4CA8C5D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85636" y="5157192"/>
                <a:ext cx="6192688" cy="908710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23" descr="Weave">
                <a:extLst>
                  <a:ext uri="{FF2B5EF4-FFF2-40B4-BE49-F238E27FC236}">
                    <a16:creationId xmlns:a16="http://schemas.microsoft.com/office/drawing/2014/main" id="{AD190857-E3AA-E7A9-6919-54CADEF154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452191"/>
                <a:ext cx="3458573" cy="19363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Any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tuple in the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dirty="0"/>
                  <a:t>net, participates in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he-IL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altLang="en-US" sz="2000" dirty="0"/>
                  <a:t>’s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|&gt;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/>
                  <a:t>, 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en-US" sz="2000" dirty="0"/>
                  <a:t>-free. </a:t>
                </a:r>
                <a:endParaRPr lang="en-US" altLang="en-US" sz="2000" i="1" dirty="0"/>
              </a:p>
            </p:txBody>
          </p:sp>
        </mc:Choice>
        <mc:Fallback xmlns="">
          <p:sp>
            <p:nvSpPr>
              <p:cNvPr id="24" name="Text Box 23" descr="Weave">
                <a:extLst>
                  <a:ext uri="{FF2B5EF4-FFF2-40B4-BE49-F238E27FC236}">
                    <a16:creationId xmlns:a16="http://schemas.microsoft.com/office/drawing/2014/main" id="{AD190857-E3AA-E7A9-6919-54CADEF15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452191"/>
                <a:ext cx="3458573" cy="1936364"/>
              </a:xfrm>
              <a:prstGeom prst="rect">
                <a:avLst/>
              </a:prstGeom>
              <a:blipFill>
                <a:blip r:embed="rId24"/>
                <a:stretch>
                  <a:fillRect l="-1764" r="-3704" b="-37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64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  <p:bldP spid="9" grpId="0"/>
      <p:bldP spid="10" grpId="0" animBg="1"/>
      <p:bldP spid="22" grpId="0"/>
      <p:bldP spid="6" grpId="0"/>
      <p:bldP spid="8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1310BBBA-B430-B1B7-82D1-97D854F1D4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The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 approach: more generally</a:t>
                </a:r>
              </a:p>
            </p:txBody>
          </p:sp>
        </mc:Choice>
        <mc:Fallback xmlns="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310BBBA-B430-B1B7-82D1-97D854F1D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520" t="-13684" r="-1520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7620FA61-5752-430E-D641-C4F7B9493B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052737"/>
                <a:ext cx="8712968" cy="203324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Theorem</a:t>
                </a:r>
                <a:r>
                  <a:rPr lang="en-US" altLang="en-US" sz="2000" dirty="0"/>
                  <a:t> 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Jartoux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-Keller-</a:t>
                </a:r>
                <a:r>
                  <a:rPr lang="en-US" altLang="en-US" sz="2000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Yuditsky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2000" dirty="0"/>
                  <a:t>]: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≤1</m:t>
                    </m:r>
                  </m:oMath>
                </a14:m>
                <a:r>
                  <a:rPr lang="en-US" altLang="en-US" sz="2000" dirty="0"/>
                  <a:t>. Any hypergraph with dual VC-dimension </a:t>
                </a:r>
                <a:r>
                  <a:rPr lang="en-US" altLang="en-US" sz="2000" i="1" dirty="0">
                    <a:solidFill>
                      <a:srgbClr val="FF0000"/>
                    </a:solidFill>
                  </a:rPr>
                  <a:t>d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on 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f>
                      <m:f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alt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alt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/>
                  <a:t>vertices, admits an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-net of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altLang="en-US" sz="2000" dirty="0"/>
                  <a:t>.</a:t>
                </a: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7620FA61-5752-430E-D641-C4F7B949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052737"/>
                <a:ext cx="8712968" cy="2033249"/>
              </a:xfrm>
              <a:prstGeom prst="rect">
                <a:avLst/>
              </a:prstGeom>
              <a:blipFill>
                <a:blip r:embed="rId3"/>
                <a:stretch>
                  <a:fillRect l="-699" b="-90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CC882427-48A6-351E-9BD0-FC57928F9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7524" y="3203424"/>
                <a:ext cx="8568952" cy="15894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𝑉𝐶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func>
                  </m:oMath>
                </a14:m>
                <a:r>
                  <a:rPr lang="en-US" altLang="en-US" sz="2000" dirty="0"/>
                  <a:t>, take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sup>
                    </m:sSup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)|=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altLang="en-US" sz="2000" i="1" dirty="0"/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CC882427-48A6-351E-9BD0-FC57928F9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524" y="3203424"/>
                <a:ext cx="8568952" cy="1589474"/>
              </a:xfrm>
              <a:prstGeom prst="rect">
                <a:avLst/>
              </a:prstGeom>
              <a:blipFill>
                <a:blip r:embed="rId4"/>
                <a:stretch>
                  <a:fillRect l="-7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בועת דיבור: אליפסה 4">
            <a:extLst>
              <a:ext uri="{FF2B5EF4-FFF2-40B4-BE49-F238E27FC236}">
                <a16:creationId xmlns:a16="http://schemas.microsoft.com/office/drawing/2014/main" id="{149185DC-D446-0177-8518-CB7807FCB814}"/>
              </a:ext>
            </a:extLst>
          </p:cNvPr>
          <p:cNvSpPr/>
          <p:nvPr/>
        </p:nvSpPr>
        <p:spPr bwMode="auto">
          <a:xfrm>
            <a:off x="971600" y="5325445"/>
            <a:ext cx="2304256" cy="851364"/>
          </a:xfrm>
          <a:prstGeom prst="wedgeEllipseCallout">
            <a:avLst>
              <a:gd name="adj1" fmla="val 33717"/>
              <a:gd name="adj2" fmla="val -11011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A34A48CE-DA39-CEA6-FE8B-3471AE0FCF41}"/>
                  </a:ext>
                </a:extLst>
              </p:cNvPr>
              <p:cNvSpPr txBox="1"/>
              <p:nvPr/>
            </p:nvSpPr>
            <p:spPr>
              <a:xfrm>
                <a:off x="1295636" y="5458739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# Light vertices of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x-none" sz="1600" dirty="0"/>
              </a:p>
            </p:txBody>
          </p:sp>
        </mc:Choice>
        <mc:Fallback xmlns="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A34A48CE-DA39-CEA6-FE8B-3471AE0FC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636" y="5458739"/>
                <a:ext cx="1656184" cy="584775"/>
              </a:xfrm>
              <a:prstGeom prst="rect">
                <a:avLst/>
              </a:prstGeom>
              <a:blipFill>
                <a:blip r:embed="rId5"/>
                <a:stretch>
                  <a:fillRect t="-2083" b="-135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סוגר מסולסל שמאלי 6">
            <a:extLst>
              <a:ext uri="{FF2B5EF4-FFF2-40B4-BE49-F238E27FC236}">
                <a16:creationId xmlns:a16="http://schemas.microsoft.com/office/drawing/2014/main" id="{DD24EB8F-DA11-F219-294F-D07A7B232937}"/>
              </a:ext>
            </a:extLst>
          </p:cNvPr>
          <p:cNvSpPr/>
          <p:nvPr/>
        </p:nvSpPr>
        <p:spPr bwMode="auto">
          <a:xfrm rot="16200000">
            <a:off x="4351376" y="3937657"/>
            <a:ext cx="369241" cy="1944216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בועת דיבור: אליפסה 7">
            <a:extLst>
              <a:ext uri="{FF2B5EF4-FFF2-40B4-BE49-F238E27FC236}">
                <a16:creationId xmlns:a16="http://schemas.microsoft.com/office/drawing/2014/main" id="{6A718830-8F1D-5E2C-D4B5-5EE4D790C4CC}"/>
              </a:ext>
            </a:extLst>
          </p:cNvPr>
          <p:cNvSpPr/>
          <p:nvPr/>
        </p:nvSpPr>
        <p:spPr bwMode="auto">
          <a:xfrm>
            <a:off x="3923928" y="5301207"/>
            <a:ext cx="2304256" cy="742308"/>
          </a:xfrm>
          <a:prstGeom prst="wedgeEllipseCallout">
            <a:avLst>
              <a:gd name="adj1" fmla="val -22281"/>
              <a:gd name="adj2" fmla="val -70732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תיבת טקסט 8">
                <a:extLst>
                  <a:ext uri="{FF2B5EF4-FFF2-40B4-BE49-F238E27FC236}">
                    <a16:creationId xmlns:a16="http://schemas.microsoft.com/office/drawing/2014/main" id="{D12FB17F-C90B-59F5-26DA-FD9946ED1A2D}"/>
                  </a:ext>
                </a:extLst>
              </p:cNvPr>
              <p:cNvSpPr txBox="1"/>
              <p:nvPr/>
            </p:nvSpPr>
            <p:spPr>
              <a:xfrm>
                <a:off x="4247964" y="5362296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# Heavy vertices of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תיבת טקסט 8">
                <a:extLst>
                  <a:ext uri="{FF2B5EF4-FFF2-40B4-BE49-F238E27FC236}">
                    <a16:creationId xmlns:a16="http://schemas.microsoft.com/office/drawing/2014/main" id="{D12FB17F-C90B-59F5-26DA-FD9946ED1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964" y="5362296"/>
                <a:ext cx="1656184" cy="584775"/>
              </a:xfrm>
              <a:prstGeom prst="rect">
                <a:avLst/>
              </a:prstGeom>
              <a:blipFill>
                <a:blip r:embed="rId6"/>
                <a:stretch>
                  <a:fillRect t="-2083" b="-135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סוגר מסולסל שמאלי 9">
            <a:extLst>
              <a:ext uri="{FF2B5EF4-FFF2-40B4-BE49-F238E27FC236}">
                <a16:creationId xmlns:a16="http://schemas.microsoft.com/office/drawing/2014/main" id="{3AF48F4D-86F2-A577-A22D-4E31159F2C08}"/>
              </a:ext>
            </a:extLst>
          </p:cNvPr>
          <p:cNvSpPr/>
          <p:nvPr/>
        </p:nvSpPr>
        <p:spPr bwMode="auto">
          <a:xfrm rot="16200000">
            <a:off x="2875620" y="4540869"/>
            <a:ext cx="152400" cy="351658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669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1310BBBA-B430-B1B7-82D1-97D854F1D4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3200" dirty="0"/>
                  <a:t>The </a:t>
                </a:r>
                <a:r>
                  <a:rPr lang="en-US" altLang="en-US" sz="320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3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32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3200" dirty="0"/>
                  <a:t>net approach: more generally</a:t>
                </a:r>
              </a:p>
            </p:txBody>
          </p:sp>
        </mc:Choice>
        <mc:Fallback xmlns="">
          <p:sp>
            <p:nvSpPr>
              <p:cNvPr id="2" name="Text Box 3">
                <a:extLst>
                  <a:ext uri="{FF2B5EF4-FFF2-40B4-BE49-F238E27FC236}">
                    <a16:creationId xmlns:a16="http://schemas.microsoft.com/office/drawing/2014/main" id="{1310BBBA-B430-B1B7-82D1-97D854F1D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9992" y="332656"/>
                <a:ext cx="7620000" cy="584775"/>
              </a:xfrm>
              <a:prstGeom prst="rect">
                <a:avLst/>
              </a:prstGeom>
              <a:blipFill>
                <a:blip r:embed="rId2"/>
                <a:stretch>
                  <a:fillRect l="-1520" t="-13684" r="-1520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7620FA61-5752-430E-D641-C4F7B9493B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1052737"/>
                <a:ext cx="8712968" cy="203324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Theorem</a:t>
                </a:r>
                <a:r>
                  <a:rPr lang="en-US" altLang="en-US" sz="2000" dirty="0"/>
                  <a:t> [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Jartoux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-Keller-</a:t>
                </a:r>
                <a:r>
                  <a:rPr lang="en-US" altLang="en-US" sz="2000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sz="2000" dirty="0" err="1">
                    <a:solidFill>
                      <a:srgbClr val="7030A0"/>
                    </a:solidFill>
                  </a:rPr>
                  <a:t>Yuditsky</a:t>
                </a:r>
                <a:r>
                  <a:rPr lang="en-US" altLang="en-US" sz="20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2000" dirty="0"/>
                  <a:t>]: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Let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, 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/>
                      </a:rPr>
                      <m:t>0&lt;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≤1</m:t>
                    </m:r>
                  </m:oMath>
                </a14:m>
                <a:r>
                  <a:rPr lang="en-US" altLang="en-US" sz="2000" dirty="0"/>
                  <a:t>. Any hypergraph with dual VC-dim </a:t>
                </a:r>
                <a:r>
                  <a:rPr lang="en-US" altLang="en-US" sz="2000" i="1" dirty="0">
                    <a:solidFill>
                      <a:srgbClr val="FF0000"/>
                    </a:solidFill>
                  </a:rPr>
                  <a:t>d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on 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≫</m:t>
                    </m:r>
                    <m:f>
                      <m:f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altLang="en-US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</m:den>
                    </m:f>
                    <m:r>
                      <a:rPr lang="en-US" altLang="en-US" sz="2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altLang="en-US" sz="2000" dirty="0"/>
                  <a:t>vertices, admits an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ϵ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r>
                  <a:rPr lang="en-US" altLang="en-US" sz="2000" dirty="0"/>
                  <a:t>-net of size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</m:oMath>
                </a14:m>
                <a:r>
                  <a:rPr lang="en-US" altLang="en-US" sz="2000" dirty="0"/>
                  <a:t>.</a:t>
                </a:r>
              </a:p>
            </p:txBody>
          </p:sp>
        </mc:Choice>
        <mc:Fallback xmlns="">
          <p:sp>
            <p:nvSpPr>
              <p:cNvPr id="3" name="Text Box 3">
                <a:extLst>
                  <a:ext uri="{FF2B5EF4-FFF2-40B4-BE49-F238E27FC236}">
                    <a16:creationId xmlns:a16="http://schemas.microsoft.com/office/drawing/2014/main" id="{7620FA61-5752-430E-D641-C4F7B9493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1052737"/>
                <a:ext cx="8712968" cy="2033249"/>
              </a:xfrm>
              <a:prstGeom prst="rect">
                <a:avLst/>
              </a:prstGeom>
              <a:blipFill>
                <a:blip r:embed="rId3"/>
                <a:stretch>
                  <a:fillRect l="-699" b="-90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CC882427-48A6-351E-9BD0-FC57928F9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7524" y="3203424"/>
                <a:ext cx="8568952" cy="15894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altLang="en-US" sz="2000" dirty="0"/>
                  <a:t> has VC-dim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en-US" sz="2000" dirty="0"/>
                  <a:t>, take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sup>
                    </m:sSup>
                  </m:oMath>
                </a14:m>
                <a:endParaRPr lang="en-US" altLang="en-US" sz="2000" b="0" i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)|=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𝜖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en-US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𝜖</m:t>
                            </m:r>
                          </m:den>
                        </m:f>
                        <m:func>
                          <m:funcPr>
                            <m:ctrl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0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en-US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b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2−1/</m:t>
                        </m:r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000" i="1" dirty="0"/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CC882427-48A6-351E-9BD0-FC57928F9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7524" y="3203424"/>
                <a:ext cx="8568952" cy="1589474"/>
              </a:xfrm>
              <a:prstGeom prst="rect">
                <a:avLst/>
              </a:prstGeom>
              <a:blipFill>
                <a:blip r:embed="rId4"/>
                <a:stretch>
                  <a:fillRect l="-7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בועת דיבור: אליפסה 4">
            <a:extLst>
              <a:ext uri="{FF2B5EF4-FFF2-40B4-BE49-F238E27FC236}">
                <a16:creationId xmlns:a16="http://schemas.microsoft.com/office/drawing/2014/main" id="{149185DC-D446-0177-8518-CB7807FCB814}"/>
              </a:ext>
            </a:extLst>
          </p:cNvPr>
          <p:cNvSpPr/>
          <p:nvPr/>
        </p:nvSpPr>
        <p:spPr bwMode="auto">
          <a:xfrm>
            <a:off x="971600" y="5325445"/>
            <a:ext cx="2304256" cy="851364"/>
          </a:xfrm>
          <a:prstGeom prst="wedgeEllipseCallout">
            <a:avLst>
              <a:gd name="adj1" fmla="val 33717"/>
              <a:gd name="adj2" fmla="val -11011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A34A48CE-DA39-CEA6-FE8B-3471AE0FCF41}"/>
                  </a:ext>
                </a:extLst>
              </p:cNvPr>
              <p:cNvSpPr txBox="1"/>
              <p:nvPr/>
            </p:nvSpPr>
            <p:spPr>
              <a:xfrm>
                <a:off x="1295636" y="5458739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# Light vertices of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x-none" sz="1600" dirty="0"/>
              </a:p>
            </p:txBody>
          </p:sp>
        </mc:Choice>
        <mc:Fallback xmlns="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A34A48CE-DA39-CEA6-FE8B-3471AE0FC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636" y="5458739"/>
                <a:ext cx="1656184" cy="584775"/>
              </a:xfrm>
              <a:prstGeom prst="rect">
                <a:avLst/>
              </a:prstGeom>
              <a:blipFill>
                <a:blip r:embed="rId5"/>
                <a:stretch>
                  <a:fillRect t="-2083" b="-135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סוגר מסולסל שמאלי 6">
            <a:extLst>
              <a:ext uri="{FF2B5EF4-FFF2-40B4-BE49-F238E27FC236}">
                <a16:creationId xmlns:a16="http://schemas.microsoft.com/office/drawing/2014/main" id="{DD24EB8F-DA11-F219-294F-D07A7B232937}"/>
              </a:ext>
            </a:extLst>
          </p:cNvPr>
          <p:cNvSpPr/>
          <p:nvPr/>
        </p:nvSpPr>
        <p:spPr bwMode="auto">
          <a:xfrm rot="16200000">
            <a:off x="4351376" y="3937657"/>
            <a:ext cx="369241" cy="1944216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בועת דיבור: אליפסה 7">
            <a:extLst>
              <a:ext uri="{FF2B5EF4-FFF2-40B4-BE49-F238E27FC236}">
                <a16:creationId xmlns:a16="http://schemas.microsoft.com/office/drawing/2014/main" id="{6A718830-8F1D-5E2C-D4B5-5EE4D790C4CC}"/>
              </a:ext>
            </a:extLst>
          </p:cNvPr>
          <p:cNvSpPr/>
          <p:nvPr/>
        </p:nvSpPr>
        <p:spPr bwMode="auto">
          <a:xfrm>
            <a:off x="3923928" y="5301207"/>
            <a:ext cx="2304256" cy="742308"/>
          </a:xfrm>
          <a:prstGeom prst="wedgeEllipseCallout">
            <a:avLst>
              <a:gd name="adj1" fmla="val -22281"/>
              <a:gd name="adj2" fmla="val -70732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תיבת טקסט 8">
                <a:extLst>
                  <a:ext uri="{FF2B5EF4-FFF2-40B4-BE49-F238E27FC236}">
                    <a16:creationId xmlns:a16="http://schemas.microsoft.com/office/drawing/2014/main" id="{D12FB17F-C90B-59F5-26DA-FD9946ED1A2D}"/>
                  </a:ext>
                </a:extLst>
              </p:cNvPr>
              <p:cNvSpPr txBox="1"/>
              <p:nvPr/>
            </p:nvSpPr>
            <p:spPr>
              <a:xfrm>
                <a:off x="4247964" y="5362296"/>
                <a:ext cx="1656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# Heavy vertices of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9" name="תיבת טקסט 8">
                <a:extLst>
                  <a:ext uri="{FF2B5EF4-FFF2-40B4-BE49-F238E27FC236}">
                    <a16:creationId xmlns:a16="http://schemas.microsoft.com/office/drawing/2014/main" id="{D12FB17F-C90B-59F5-26DA-FD9946ED1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7964" y="5362296"/>
                <a:ext cx="1656184" cy="584775"/>
              </a:xfrm>
              <a:prstGeom prst="rect">
                <a:avLst/>
              </a:prstGeom>
              <a:blipFill>
                <a:blip r:embed="rId6"/>
                <a:stretch>
                  <a:fillRect t="-2083" b="-13542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סוגר מסולסל שמאלי 9">
            <a:extLst>
              <a:ext uri="{FF2B5EF4-FFF2-40B4-BE49-F238E27FC236}">
                <a16:creationId xmlns:a16="http://schemas.microsoft.com/office/drawing/2014/main" id="{3AF48F4D-86F2-A577-A22D-4E31159F2C08}"/>
              </a:ext>
            </a:extLst>
          </p:cNvPr>
          <p:cNvSpPr/>
          <p:nvPr/>
        </p:nvSpPr>
        <p:spPr bwMode="auto">
          <a:xfrm rot="16200000">
            <a:off x="2875620" y="4540869"/>
            <a:ext cx="152400" cy="351658"/>
          </a:xfrm>
          <a:prstGeom prst="lef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Text Box 23" descr="Weave">
            <a:extLst>
              <a:ext uri="{FF2B5EF4-FFF2-40B4-BE49-F238E27FC236}">
                <a16:creationId xmlns:a16="http://schemas.microsoft.com/office/drawing/2014/main" id="{1A4867BD-6BC9-A636-3BE4-D3A3D1B95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6229972"/>
            <a:ext cx="4691857" cy="5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dirty="0"/>
              <a:t>Matches the bound of [</a:t>
            </a:r>
            <a:r>
              <a:rPr lang="en-US" altLang="en-US" sz="2000" dirty="0">
                <a:solidFill>
                  <a:srgbClr val="7030A0"/>
                </a:solidFill>
              </a:rPr>
              <a:t>FPSSZ ‘17</a:t>
            </a:r>
            <a:r>
              <a:rPr lang="en-US" altLang="en-US" sz="2000" dirty="0"/>
              <a:t>]</a:t>
            </a:r>
            <a:endParaRPr lang="en-US" altLang="en-US" sz="2000" i="1" dirty="0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1E833DE0-B27D-6CA1-F686-C8EAA4396B99}"/>
              </a:ext>
            </a:extLst>
          </p:cNvPr>
          <p:cNvSpPr txBox="1"/>
          <p:nvPr/>
        </p:nvSpPr>
        <p:spPr>
          <a:xfrm>
            <a:off x="3671900" y="3789040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smaller</a:t>
            </a:r>
          </a:p>
        </p:txBody>
      </p:sp>
      <p:sp>
        <p:nvSpPr>
          <p:cNvPr id="13" name="סוגר מסולסל שמאלי 12">
            <a:extLst>
              <a:ext uri="{FF2B5EF4-FFF2-40B4-BE49-F238E27FC236}">
                <a16:creationId xmlns:a16="http://schemas.microsoft.com/office/drawing/2014/main" id="{87D05FD6-0F07-68C6-5F60-FAC0937C6995}"/>
              </a:ext>
            </a:extLst>
          </p:cNvPr>
          <p:cNvSpPr/>
          <p:nvPr/>
        </p:nvSpPr>
        <p:spPr bwMode="auto">
          <a:xfrm rot="5400000">
            <a:off x="4387378" y="2965550"/>
            <a:ext cx="369242" cy="2448271"/>
          </a:xfrm>
          <a:prstGeom prst="leftBrace">
            <a:avLst>
              <a:gd name="adj1" fmla="val 8333"/>
              <a:gd name="adj2" fmla="val 5261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833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0500" name="Group 4"/>
          <p:cNvGrpSpPr>
            <a:grpSpLocks/>
          </p:cNvGrpSpPr>
          <p:nvPr/>
        </p:nvGrpSpPr>
        <p:grpSpPr bwMode="auto">
          <a:xfrm>
            <a:off x="1484313" y="188913"/>
            <a:ext cx="6400800" cy="3540125"/>
            <a:chOff x="935" y="119"/>
            <a:chExt cx="4032" cy="2230"/>
          </a:xfrm>
        </p:grpSpPr>
        <p:sp>
          <p:nvSpPr>
            <p:cNvPr id="490498" name="Text Box 2" descr="Weave"/>
            <p:cNvSpPr txBox="1">
              <a:spLocks noChangeArrowheads="1"/>
            </p:cNvSpPr>
            <p:nvPr/>
          </p:nvSpPr>
          <p:spPr bwMode="auto">
            <a:xfrm>
              <a:off x="935" y="1651"/>
              <a:ext cx="4032" cy="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pattFill prst="weave">
                    <a:fgClr>
                      <a:schemeClr val="bg2"/>
                    </a:fgClr>
                    <a:bgClr>
                      <a:srgbClr val="FFFFFF"/>
                    </a:bgClr>
                  </a:patt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6600" dirty="0"/>
                <a:t>THANK YOU </a:t>
              </a:r>
            </a:p>
          </p:txBody>
        </p:sp>
        <p:pic>
          <p:nvPicPr>
            <p:cNvPr id="490499" name="Picture 3" descr="joe-Wake-Up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19"/>
              <a:ext cx="1674" cy="1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VID-20231113-WA0018">
            <a:hlinkClick r:id="" action="ppaction://media"/>
            <a:extLst>
              <a:ext uri="{FF2B5EF4-FFF2-40B4-BE49-F238E27FC236}">
                <a16:creationId xmlns:a16="http://schemas.microsoft.com/office/drawing/2014/main" id="{E13BD324-7C4F-5913-8170-64A6A93D7A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68475" y="3764083"/>
            <a:ext cx="53848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 bwMode="auto">
          <a:xfrm>
            <a:off x="5796136" y="3882752"/>
            <a:ext cx="2952328" cy="293062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How can we generalize the ``median”?</a:t>
            </a:r>
            <a:endParaRPr lang="en-US" altLang="en-US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4139952" y="4098776"/>
            <a:ext cx="3024336" cy="2448272"/>
            <a:chOff x="1907704" y="3789040"/>
            <a:chExt cx="3024336" cy="2448272"/>
          </a:xfrm>
        </p:grpSpPr>
        <p:sp>
          <p:nvSpPr>
            <p:cNvPr id="7" name="Oval 6"/>
            <p:cNvSpPr/>
            <p:nvPr/>
          </p:nvSpPr>
          <p:spPr bwMode="auto">
            <a:xfrm>
              <a:off x="2771800" y="4338177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4716016" y="6021288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2771800" y="5229200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4067944" y="4509120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1907704" y="5373216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 bwMode="auto">
            <a:xfrm>
              <a:off x="4676068" y="3789040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4355976" y="5517232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9992" y="1188204"/>
                <a:ext cx="7107560" cy="26253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2000" dirty="0"/>
                  <a:t>What about a ``median” for pts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2000" dirty="0"/>
                  <a:t>?</a:t>
                </a:r>
              </a:p>
              <a:p>
                <a:pPr algn="l"/>
                <a:r>
                  <a:rPr lang="en-US" sz="2000" dirty="0"/>
                  <a:t>w.r.t balls? Half-spaces? Etc.</a:t>
                </a:r>
              </a:p>
              <a:p>
                <a:pPr algn="l"/>
                <a:endParaRPr lang="en-US" sz="2000" dirty="0"/>
              </a:p>
              <a:p>
                <a:pPr algn="l"/>
                <a:r>
                  <a:rPr lang="en-US" sz="2000" dirty="0"/>
                  <a:t>Example: Given a finite set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⊂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 can we always find a </a:t>
                </a:r>
                <a:r>
                  <a:rPr lang="en-US" sz="2000" b="1" dirty="0"/>
                  <a:t>single point </a:t>
                </a:r>
                <a:r>
                  <a:rPr lang="en-US" sz="2000" dirty="0"/>
                  <a:t>that </a:t>
                </a:r>
                <a:r>
                  <a:rPr lang="en-US" sz="2000" b="1" u="sng" dirty="0"/>
                  <a:t>stabs</a:t>
                </a:r>
                <a:r>
                  <a:rPr lang="en-US" sz="2000" dirty="0"/>
                  <a:t> all </a:t>
                </a:r>
                <a:r>
                  <a:rPr lang="en-US" sz="2000" b="1" u="sng" dirty="0"/>
                  <a:t>discs</a:t>
                </a:r>
                <a:r>
                  <a:rPr lang="en-US" sz="2000" dirty="0"/>
                  <a:t> containing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f>
                      <m:f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  <m:r>
                      <a:rPr lang="en-US" altLang="en-US" sz="2000" b="0" i="1" dirty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|</m:t>
                    </m:r>
                  </m:oMath>
                </a14:m>
                <a:r>
                  <a:rPr lang="en-US" sz="2000" dirty="0"/>
                  <a:t> of the pts?</a:t>
                </a:r>
              </a:p>
              <a:p>
                <a:pPr algn="l"/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992" y="1188204"/>
                <a:ext cx="7107560" cy="2625334"/>
              </a:xfrm>
              <a:prstGeom prst="rect">
                <a:avLst/>
              </a:prstGeom>
              <a:blipFill>
                <a:blip r:embed="rId3"/>
                <a:stretch>
                  <a:fillRect l="-858" t="-1160"/>
                </a:stretch>
              </a:blipFill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163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How can we generalize </a:t>
            </a:r>
            <a:r>
              <a:rPr lang="en-US" altLang="en-US" sz="3200" dirty="0" err="1"/>
              <a:t>the``median</a:t>
            </a:r>
            <a:r>
              <a:rPr lang="en-US" altLang="en-US" sz="3200" dirty="0"/>
              <a:t>”?</a:t>
            </a:r>
            <a:endParaRPr lang="en-US" altLang="en-US" sz="3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971600" y="2060848"/>
            <a:ext cx="7056784" cy="265361"/>
            <a:chOff x="971600" y="3861048"/>
            <a:chExt cx="7056784" cy="265361"/>
          </a:xfrm>
        </p:grpSpPr>
        <p:grpSp>
          <p:nvGrpSpPr>
            <p:cNvPr id="5" name="Group 4"/>
            <p:cNvGrpSpPr/>
            <p:nvPr/>
          </p:nvGrpSpPr>
          <p:grpSpPr>
            <a:xfrm>
              <a:off x="971600" y="3861048"/>
              <a:ext cx="7056784" cy="263055"/>
              <a:chOff x="971600" y="3138235"/>
              <a:chExt cx="7056784" cy="263055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>
                <a:off x="971600" y="3284984"/>
                <a:ext cx="7056784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" name="Oval 6"/>
              <p:cNvSpPr/>
              <p:nvPr/>
            </p:nvSpPr>
            <p:spPr bwMode="auto">
              <a:xfrm>
                <a:off x="6588224" y="314096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6156176" y="3138235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2483768" y="318252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7541096" y="315755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907704" y="318526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3851920" y="3171411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 bwMode="auto">
            <a:xfrm>
              <a:off x="5004048" y="391038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53555" y="2780928"/>
                <a:ext cx="7107560" cy="24113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l"/>
                <a:r>
                  <a:rPr lang="en-US" sz="2000" u="sng" dirty="0">
                    <a:solidFill>
                      <a:srgbClr val="000000"/>
                    </a:solidFill>
                  </a:rPr>
                  <a:t>Another direction:</a:t>
                </a:r>
              </a:p>
              <a:p>
                <a:pPr lvl="0" algn="l"/>
                <a:r>
                  <a:rPr lang="en-US" sz="2000" dirty="0">
                    <a:solidFill>
                      <a:srgbClr val="000000"/>
                    </a:solidFill>
                  </a:rPr>
                  <a:t>What if we want to hit intervals containing </a:t>
                </a:r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d>
                      <m:dPr>
                        <m:begChr m:val="|"/>
                        <m:endChr m:val="|"/>
                        <m:ctrlPr>
                          <a:rPr lang="en-US" sz="2000" b="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</m:e>
                    </m:d>
                    <m:r>
                      <a:rPr lang="en-US" sz="2000" b="0" i="1">
                        <a:solidFill>
                          <a:srgbClr val="000000"/>
                        </a:solidFill>
                        <a:latin typeface="Cambria Math"/>
                      </a:rPr>
                      <m:t>  </m:t>
                    </m:r>
                  </m:oMath>
                </a14:m>
                <a:endParaRPr lang="en-US" sz="2000" dirty="0">
                  <a:solidFill>
                    <a:srgbClr val="000000"/>
                  </a:solidFill>
                </a:endParaRPr>
              </a:p>
              <a:p>
                <a:pPr lvl="0" algn="l"/>
                <a:r>
                  <a:rPr lang="en-US" sz="2000" dirty="0">
                    <a:solidFill>
                      <a:srgbClr val="000000"/>
                    </a:solidFill>
                  </a:rPr>
                  <a:t>(rather than</a:t>
                </a:r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d>
                      <m:dPr>
                        <m:begChr m:val="|"/>
                        <m:endChr m:val="|"/>
                        <m:ctrlPr>
                          <a:rPr lang="en-US" sz="2000" b="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b="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V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) ?</a:t>
                </a:r>
              </a:p>
              <a:p>
                <a:pPr lvl="0" algn="l"/>
                <a:r>
                  <a:rPr lang="en-US" sz="2000" dirty="0">
                    <a:solidFill>
                      <a:srgbClr val="000000"/>
                    </a:solidFill>
                  </a:rPr>
                  <a:t> e.g., find a small </a:t>
                </a:r>
                <a14:m>
                  <m:oMath xmlns:m="http://schemas.openxmlformats.org/officeDocument/2006/math">
                    <m: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𝑁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⊂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sz="2000" dirty="0">
                    <a:solidFill>
                      <a:srgbClr val="000000"/>
                    </a:solidFill>
                  </a:rPr>
                  <a:t> every interval containing at least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d>
                      <m:dPr>
                        <m:begChr m:val="|"/>
                        <m:endChr m:val="|"/>
                        <m:ctrlP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sz="2000" dirty="0">
                    <a:solidFill>
                      <a:srgbClr val="000000"/>
                    </a:solidFill>
                  </a:rPr>
                  <a:t>also contains a point from </a:t>
                </a:r>
                <a14:m>
                  <m:oMath xmlns:m="http://schemas.openxmlformats.org/officeDocument/2006/math">
                    <m: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𝑁</m:t>
                    </m:r>
                    <m:r>
                      <a:rPr lang="en-US" altLang="en-US" sz="2000">
                        <a:solidFill>
                          <a:srgbClr val="FF000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he-IL" sz="2000" dirty="0">
                  <a:solidFill>
                    <a:srgbClr val="000000"/>
                  </a:solidFill>
                </a:endParaRPr>
              </a:p>
              <a:p>
                <a:pPr algn="l"/>
                <a:endParaRPr lang="he-IL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55" y="2780928"/>
                <a:ext cx="7107560" cy="2411301"/>
              </a:xfrm>
              <a:prstGeom prst="rect">
                <a:avLst/>
              </a:prstGeom>
              <a:blipFill rotWithShape="1">
                <a:blip r:embed="rId3"/>
                <a:stretch>
                  <a:fillRect l="-858" t="-12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56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689992" y="332656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/>
              <a:t>How can we generalize </a:t>
            </a:r>
            <a:r>
              <a:rPr lang="en-US" altLang="en-US" sz="3200" dirty="0" err="1"/>
              <a:t>the``median</a:t>
            </a:r>
            <a:r>
              <a:rPr lang="en-US" altLang="en-US" sz="3200" dirty="0"/>
              <a:t>”?</a:t>
            </a:r>
            <a:endParaRPr lang="en-US" altLang="en-US" sz="3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971600" y="2060848"/>
            <a:ext cx="7056784" cy="265361"/>
            <a:chOff x="971600" y="3861048"/>
            <a:chExt cx="7056784" cy="265361"/>
          </a:xfrm>
        </p:grpSpPr>
        <p:grpSp>
          <p:nvGrpSpPr>
            <p:cNvPr id="5" name="Group 4"/>
            <p:cNvGrpSpPr/>
            <p:nvPr/>
          </p:nvGrpSpPr>
          <p:grpSpPr>
            <a:xfrm>
              <a:off x="971600" y="3861048"/>
              <a:ext cx="7056784" cy="263055"/>
              <a:chOff x="971600" y="3138235"/>
              <a:chExt cx="7056784" cy="263055"/>
            </a:xfrm>
          </p:grpSpPr>
          <p:cxnSp>
            <p:nvCxnSpPr>
              <p:cNvPr id="6" name="Straight Connector 5"/>
              <p:cNvCxnSpPr/>
              <p:nvPr/>
            </p:nvCxnSpPr>
            <p:spPr bwMode="auto">
              <a:xfrm>
                <a:off x="971600" y="3284984"/>
                <a:ext cx="7056784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" name="Oval 6"/>
              <p:cNvSpPr/>
              <p:nvPr/>
            </p:nvSpPr>
            <p:spPr bwMode="auto">
              <a:xfrm>
                <a:off x="6588224" y="314096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6156176" y="3138235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2483768" y="3182528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 bwMode="auto">
              <a:xfrm>
                <a:off x="7541096" y="315755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1907704" y="3185266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3851920" y="3171411"/>
                <a:ext cx="216024" cy="216024"/>
              </a:xfrm>
              <a:prstGeom prst="ellipse">
                <a:avLst/>
              </a:prstGeom>
              <a:solidFill>
                <a:srgbClr val="FF0000"/>
              </a:solidFill>
              <a:ln w="254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omic Sans MS" panose="030F0702030302020204" pitchFamily="66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Oval 20"/>
            <p:cNvSpPr/>
            <p:nvPr/>
          </p:nvSpPr>
          <p:spPr bwMode="auto">
            <a:xfrm>
              <a:off x="5004048" y="3910385"/>
              <a:ext cx="216024" cy="216024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53555" y="2780928"/>
                <a:ext cx="7107560" cy="2074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l"/>
                <a:r>
                  <a:rPr lang="en-US" sz="2000" u="sng" dirty="0">
                    <a:solidFill>
                      <a:srgbClr val="000000"/>
                    </a:solidFill>
                  </a:rPr>
                  <a:t>In the most general setting: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Fix a hypergraph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and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/>
                      </a:rPr>
                      <m:t>&gt;0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Find a </a:t>
                </a:r>
                <a:r>
                  <a:rPr lang="en-US" altLang="en-US" sz="2000" u="sng" dirty="0"/>
                  <a:t>hitting-set</a:t>
                </a:r>
                <a:r>
                  <a:rPr lang="en-US" altLang="en-US" sz="2000" dirty="0"/>
                  <a:t> for the ``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u="sng">
                        <a:solidFill>
                          <a:srgbClr val="FF0000"/>
                        </a:solidFill>
                        <a:latin typeface="Cambria Math"/>
                      </a:rPr>
                      <m:t>𝜖</m:t>
                    </m:r>
                  </m:oMath>
                </a14:m>
                <a:r>
                  <a:rPr lang="en-US" altLang="en-US" sz="2000" u="sng" dirty="0"/>
                  <a:t>-heavy</a:t>
                </a:r>
                <a:r>
                  <a:rPr lang="en-US" altLang="en-US" sz="2000" dirty="0"/>
                  <a:t>” </a:t>
                </a:r>
                <a:r>
                  <a:rPr lang="en-US" altLang="en-US" sz="2000" dirty="0" err="1"/>
                  <a:t>hyperedges</a:t>
                </a:r>
                <a:endParaRPr lang="en-US" altLang="en-US" sz="2000" dirty="0"/>
              </a:p>
              <a:p>
                <a:pPr algn="l"/>
                <a:endParaRPr lang="he-IL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55" y="2780928"/>
                <a:ext cx="7107560" cy="2074414"/>
              </a:xfrm>
              <a:prstGeom prst="rect">
                <a:avLst/>
              </a:prstGeom>
              <a:blipFill rotWithShape="1">
                <a:blip r:embed="rId3"/>
                <a:stretch>
                  <a:fillRect l="-858" t="-14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26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332656"/>
            <a:ext cx="88204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Terminology: hitting sets in Hypergraphs</a:t>
            </a:r>
            <a:endParaRPr lang="en-US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6418122" y="3119852"/>
                <a:ext cx="1682270" cy="5539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r>
                        <a:rPr lang="en-US" altLang="en-US" sz="2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4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18122" y="3119852"/>
                <a:ext cx="1682270" cy="5539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/>
          <p:cNvPicPr/>
          <p:nvPr/>
        </p:nvPicPr>
        <p:blipFill rotWithShape="1">
          <a:blip r:embed="rId3"/>
          <a:srcRect l="2745" t="27226" r="59981" b="23972"/>
          <a:stretch/>
        </p:blipFill>
        <p:spPr bwMode="auto">
          <a:xfrm>
            <a:off x="2555776" y="2492896"/>
            <a:ext cx="3528392" cy="19442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אליפסה 5"/>
          <p:cNvSpPr/>
          <p:nvPr/>
        </p:nvSpPr>
        <p:spPr bwMode="auto">
          <a:xfrm flipH="1" flipV="1">
            <a:off x="4572000" y="307241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7" name="אליפסה 6"/>
          <p:cNvSpPr/>
          <p:nvPr/>
        </p:nvSpPr>
        <p:spPr bwMode="auto">
          <a:xfrm flipH="1" flipV="1">
            <a:off x="4885200" y="355908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אליפסה 7"/>
          <p:cNvSpPr/>
          <p:nvPr/>
        </p:nvSpPr>
        <p:spPr bwMode="auto">
          <a:xfrm flipH="1" flipV="1">
            <a:off x="5292080" y="366614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9" name="אליפסה 8"/>
          <p:cNvSpPr/>
          <p:nvPr/>
        </p:nvSpPr>
        <p:spPr bwMode="auto">
          <a:xfrm flipH="1" flipV="1">
            <a:off x="5004048" y="2936757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אליפסה 9"/>
          <p:cNvSpPr/>
          <p:nvPr/>
        </p:nvSpPr>
        <p:spPr bwMode="auto">
          <a:xfrm flipH="1" flipV="1">
            <a:off x="3617640" y="388244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אליפסה 10"/>
          <p:cNvSpPr/>
          <p:nvPr/>
        </p:nvSpPr>
        <p:spPr bwMode="auto">
          <a:xfrm flipH="1" flipV="1">
            <a:off x="4655785" y="408077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2" name="אליפסה 11"/>
          <p:cNvSpPr/>
          <p:nvPr/>
        </p:nvSpPr>
        <p:spPr bwMode="auto">
          <a:xfrm flipH="1" flipV="1">
            <a:off x="4224340" y="3618971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3" name="אליפסה 12"/>
          <p:cNvSpPr/>
          <p:nvPr/>
        </p:nvSpPr>
        <p:spPr bwMode="auto">
          <a:xfrm flipH="1" flipV="1">
            <a:off x="3419872" y="3000659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4" name="אליפסה 13"/>
          <p:cNvSpPr/>
          <p:nvPr/>
        </p:nvSpPr>
        <p:spPr bwMode="auto">
          <a:xfrm flipH="1" flipV="1">
            <a:off x="5496292" y="2968708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5" name="אליפסה 14"/>
          <p:cNvSpPr/>
          <p:nvPr/>
        </p:nvSpPr>
        <p:spPr bwMode="auto">
          <a:xfrm flipH="1" flipV="1">
            <a:off x="3585546" y="2784635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6" name="אליפסה 15"/>
          <p:cNvSpPr/>
          <p:nvPr/>
        </p:nvSpPr>
        <p:spPr bwMode="auto">
          <a:xfrm flipH="1" flipV="1">
            <a:off x="3312840" y="3577643"/>
            <a:ext cx="95632" cy="63902"/>
          </a:xfrm>
          <a:prstGeom prst="ellipse">
            <a:avLst/>
          </a:prstGeom>
          <a:solidFill>
            <a:schemeClr val="tx2"/>
          </a:solidFill>
          <a:ln w="254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406081" y="1235762"/>
                <a:ext cx="8595039" cy="11695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 Fix a hypergraph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Def:</a:t>
                </a:r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2000" dirty="0"/>
                  <a:t> is a hitting set for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en-US" sz="2000" dirty="0"/>
                  <a:t>, if </a:t>
                </a:r>
                <a14:m>
                  <m:oMath xmlns:m="http://schemas.openxmlformats.org/officeDocument/2006/math">
                    <m:r>
                      <a:rPr lang="en-US" alt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altLang="en-US" sz="20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r>
                  <a:rPr lang="en-US" altLang="en-US" sz="2000" dirty="0"/>
                  <a:t>. </a:t>
                </a:r>
              </a:p>
            </p:txBody>
          </p:sp>
        </mc:Choice>
        <mc:Fallback xmlns="">
          <p:sp>
            <p:nvSpPr>
              <p:cNvPr id="17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081" y="1235762"/>
                <a:ext cx="8595039" cy="1169551"/>
              </a:xfrm>
              <a:prstGeom prst="rect">
                <a:avLst/>
              </a:prstGeom>
              <a:blipFill rotWithShape="1">
                <a:blip r:embed="rId4"/>
                <a:stretch>
                  <a:fillRect l="-780" b="-364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אליפסה 17"/>
          <p:cNvSpPr/>
          <p:nvPr/>
        </p:nvSpPr>
        <p:spPr bwMode="auto">
          <a:xfrm flipH="1" flipV="1">
            <a:off x="3585546" y="2791715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9" name="אליפסה 18"/>
          <p:cNvSpPr/>
          <p:nvPr/>
        </p:nvSpPr>
        <p:spPr bwMode="auto">
          <a:xfrm flipH="1" flipV="1">
            <a:off x="4885200" y="3559085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0" name="אליפסה 19"/>
          <p:cNvSpPr/>
          <p:nvPr/>
        </p:nvSpPr>
        <p:spPr bwMode="auto">
          <a:xfrm flipH="1" flipV="1">
            <a:off x="3617640" y="3875363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22" name="אליפסה 21"/>
          <p:cNvSpPr/>
          <p:nvPr/>
        </p:nvSpPr>
        <p:spPr bwMode="auto">
          <a:xfrm flipH="1" flipV="1">
            <a:off x="5004048" y="2944115"/>
            <a:ext cx="95632" cy="63902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1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e-IL" sz="2400" b="0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33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-34219" y="332656"/>
                <a:ext cx="882047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/>
                  <a:t>Terminology: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altLang="en-US" sz="3200" dirty="0"/>
                  <a:t>-nets </a:t>
                </a: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19" y="332656"/>
                <a:ext cx="8820472" cy="584775"/>
              </a:xfrm>
              <a:prstGeom prst="rect">
                <a:avLst/>
              </a:prstGeom>
              <a:blipFill>
                <a:blip r:embed="rId2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370112" y="1016193"/>
                <a:ext cx="8595039" cy="10156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An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altLang="en-US" sz="2000" dirty="0"/>
                  <a:t>-net for a hypergraph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/>
                  <a:t>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</m:oMath>
                </a14:m>
                <a:r>
                  <a:rPr lang="en-US" altLang="en-US" sz="2000" dirty="0"/>
                  <a:t> that ``hits”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en-US" sz="2000" dirty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</m:d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</m:oMath>
                </a14:m>
                <a:endParaRPr lang="en-US" altLang="en-US" sz="2000" dirty="0"/>
              </a:p>
            </p:txBody>
          </p:sp>
        </mc:Choice>
        <mc:Fallback xmlns="">
          <p:sp>
            <p:nvSpPr>
              <p:cNvPr id="3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0112" y="1016193"/>
                <a:ext cx="8595039" cy="1015663"/>
              </a:xfrm>
              <a:prstGeom prst="rect">
                <a:avLst/>
              </a:prstGeom>
              <a:blipFill rotWithShape="1">
                <a:blip r:embed="rId3"/>
                <a:stretch>
                  <a:fillRect l="-780" b="-481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504778" y="2143035"/>
                <a:ext cx="8280920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rgbClr val="000000"/>
                    </a:solidFill>
                  </a:rPr>
                  <a:t>In words: all “heavy </a:t>
                </a:r>
                <a:r>
                  <a:rPr lang="en-US" altLang="en-US" sz="1800" dirty="0" err="1">
                    <a:solidFill>
                      <a:srgbClr val="000000"/>
                    </a:solidFill>
                  </a:rPr>
                  <a:t>hyperedges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” are hit by the </a:t>
                </a:r>
                <a14:m>
                  <m:oMath xmlns:m="http://schemas.openxmlformats.org/officeDocument/2006/math"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/>
                      </a:rPr>
                      <m:t>𝜀</m:t>
                    </m:r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-net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26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4778" y="2143035"/>
                <a:ext cx="8280920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663" t="-6667" b="-2833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23" descr="Weave"/>
          <p:cNvSpPr txBox="1">
            <a:spLocks noChangeArrowheads="1"/>
          </p:cNvSpPr>
          <p:nvPr/>
        </p:nvSpPr>
        <p:spPr bwMode="auto">
          <a:xfrm>
            <a:off x="0" y="2996952"/>
            <a:ext cx="91440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pattFill prst="weave">
                  <a:fgClr>
                    <a:schemeClr val="bg2"/>
                  </a:fgClr>
                  <a:bgClr>
                    <a:srgbClr val="FFFFFF"/>
                  </a:bgClr>
                </a:patt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en-US" sz="2000" u="sng" dirty="0"/>
              <a:t>Motivation</a:t>
            </a:r>
            <a:r>
              <a:rPr lang="en-US" altLang="en-US" sz="2000" dirty="0"/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For many applications, it is sufficient that only heavy </a:t>
            </a:r>
            <a:r>
              <a:rPr lang="en-US" altLang="en-US" sz="2000" dirty="0" err="1"/>
              <a:t>hyperedges</a:t>
            </a:r>
            <a:r>
              <a:rPr lang="en-US" altLang="en-US" sz="2000" dirty="0"/>
              <a:t> are hit. (e.g., for linear programming </a:t>
            </a:r>
            <a:r>
              <a:rPr lang="en-US" altLang="en-US" sz="2000" dirty="0">
                <a:solidFill>
                  <a:srgbClr val="000000"/>
                </a:solidFill>
              </a:rPr>
              <a:t>[</a:t>
            </a:r>
            <a:r>
              <a:rPr lang="en-US" altLang="en-US" sz="2000" dirty="0" err="1">
                <a:solidFill>
                  <a:srgbClr val="7030A0"/>
                </a:solidFill>
              </a:rPr>
              <a:t>Matoušek</a:t>
            </a:r>
            <a:r>
              <a:rPr lang="en-US" altLang="en-US" sz="2000" dirty="0">
                <a:solidFill>
                  <a:srgbClr val="7030A0"/>
                </a:solidFill>
              </a:rPr>
              <a:t>-Chazelle ’96, Chan ‘16</a:t>
            </a:r>
            <a:r>
              <a:rPr lang="en-US" altLang="en-US" sz="2000" dirty="0"/>
              <a:t>])</a:t>
            </a:r>
          </a:p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000" dirty="0"/>
              <a:t>Approximation for the hitting set problem. </a:t>
            </a:r>
            <a:r>
              <a:rPr lang="en-US" altLang="en-US" sz="1800" dirty="0">
                <a:solidFill>
                  <a:srgbClr val="000000"/>
                </a:solidFill>
              </a:rPr>
              <a:t>[</a:t>
            </a:r>
            <a:r>
              <a:rPr lang="en-US" altLang="en-US" sz="1800" dirty="0" err="1">
                <a:solidFill>
                  <a:srgbClr val="7030A0"/>
                </a:solidFill>
              </a:rPr>
              <a:t>Brönniman</a:t>
            </a:r>
            <a:r>
              <a:rPr lang="en-US" altLang="en-US" sz="1800" dirty="0">
                <a:solidFill>
                  <a:srgbClr val="7030A0"/>
                </a:solidFill>
              </a:rPr>
              <a:t>-Goodrich ’95</a:t>
            </a:r>
            <a:r>
              <a:rPr lang="en-US" altLang="en-US" sz="18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1148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3"/>
              <p:cNvSpPr txBox="1">
                <a:spLocks noChangeArrowheads="1"/>
              </p:cNvSpPr>
              <p:nvPr/>
            </p:nvSpPr>
            <p:spPr bwMode="auto">
              <a:xfrm>
                <a:off x="-34219" y="332656"/>
                <a:ext cx="882047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/>
                  <a:t>Small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𝜺</m:t>
                    </m:r>
                  </m:oMath>
                </a14:m>
                <a:r>
                  <a:rPr lang="en-US" altLang="en-US" sz="3200" dirty="0"/>
                  <a:t>- nets</a:t>
                </a:r>
              </a:p>
            </p:txBody>
          </p:sp>
        </mc:Choice>
        <mc:Fallback xmlns="">
          <p:sp>
            <p:nvSpPr>
              <p:cNvPr id="2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4219" y="332656"/>
                <a:ext cx="8820472" cy="584775"/>
              </a:xfrm>
              <a:prstGeom prst="rect">
                <a:avLst/>
              </a:prstGeom>
              <a:blipFill rotWithShape="1">
                <a:blip r:embed="rId2"/>
                <a:stretch>
                  <a:fillRect t="-13684" b="-3473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/>
              <p:cNvSpPr txBox="1">
                <a:spLocks noChangeArrowheads="1"/>
              </p:cNvSpPr>
              <p:nvPr/>
            </p:nvSpPr>
            <p:spPr bwMode="auto">
              <a:xfrm>
                <a:off x="467544" y="1613118"/>
                <a:ext cx="8595039" cy="42473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/>
                  <a:t>Q:</a:t>
                </a:r>
                <a:r>
                  <a:rPr lang="en-US" altLang="en-US" sz="2000" dirty="0"/>
                  <a:t> Does a small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altLang="en-US" sz="2000" dirty="0"/>
                  <a:t>-net always exists in hypergraphs? 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(e.g., of size depending only on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altLang="en-US" sz="2000" dirty="0"/>
                  <a:t>)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u="sng" dirty="0" err="1"/>
                  <a:t>Ans</a:t>
                </a:r>
                <a:r>
                  <a:rPr lang="en-US" altLang="en-US" sz="2000" u="sng" dirty="0"/>
                  <a:t>:</a:t>
                </a:r>
                <a:r>
                  <a:rPr lang="en-US" altLang="en-US" sz="2000" dirty="0"/>
                  <a:t> NO!</a:t>
                </a: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en-US" sz="2000" dirty="0"/>
                  <a:t> the complete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/>
                  <a:t>-uniform hypergraph on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000" dirty="0"/>
                  <a:t> vertices.</a:t>
                </a: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>
                    <a:ea typeface="Cambria Math" panose="02040503050406030204" pitchFamily="18" charset="0"/>
                  </a:rPr>
                  <a:t>Every</a:t>
                </a:r>
                <a:r>
                  <a:rPr lang="en-US" altLang="en-US" sz="20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altLang="en-US" sz="2000" dirty="0"/>
                  <a:t>-net has size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  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200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endParaRPr lang="en-US" altLang="en-US" sz="2000" dirty="0"/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2000" dirty="0"/>
                  <a:t>But…</a:t>
                </a:r>
              </a:p>
            </p:txBody>
          </p:sp>
        </mc:Choice>
        <mc:Fallback xmlns="">
          <p:sp>
            <p:nvSpPr>
              <p:cNvPr id="3" name="Text Box 23" descr="Weave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7544" y="1613118"/>
                <a:ext cx="8595039" cy="4247317"/>
              </a:xfrm>
              <a:prstGeom prst="rect">
                <a:avLst/>
              </a:prstGeom>
              <a:blipFill rotWithShape="1">
                <a:blip r:embed="rId3"/>
                <a:stretch>
                  <a:fillRect l="-780" b="-43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2251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3300"/>
      </a:accent1>
      <a:accent2>
        <a:srgbClr val="0066FF"/>
      </a:accent2>
      <a:accent3>
        <a:srgbClr val="FFFFFF"/>
      </a:accent3>
      <a:accent4>
        <a:srgbClr val="000000"/>
      </a:accent4>
      <a:accent5>
        <a:srgbClr val="B8ADAA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Times New Roman" panose="02020603050405020304" pitchFamily="18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Designs\Mountain.pot</Template>
  <TotalTime>19259</TotalTime>
  <Words>2275</Words>
  <Application>Microsoft Office PowerPoint</Application>
  <PresentationFormat>On-screen Show (4:3)</PresentationFormat>
  <Paragraphs>272</Paragraphs>
  <Slides>39</Slides>
  <Notes>23</Notes>
  <HiddenSlides>2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Cambria Math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</dc:creator>
  <cp:lastModifiedBy>שחר סמורודינסקי</cp:lastModifiedBy>
  <cp:revision>608</cp:revision>
  <dcterms:created xsi:type="dcterms:W3CDTF">2002-03-13T23:21:33Z</dcterms:created>
  <dcterms:modified xsi:type="dcterms:W3CDTF">2026-07-31T03:13:25Z</dcterms:modified>
</cp:coreProperties>
</file>