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6.xml" ContentType="application/inkml+xml"/>
  <Override PartName="/ppt/notesSlides/notesSlide10.xml" ContentType="application/vnd.openxmlformats-officedocument.presentationml.notesSlide+xml"/>
  <Override PartName="/ppt/ink/ink7.xml" ContentType="application/inkml+xml"/>
  <Override PartName="/ppt/notesSlides/notesSlide11.xml" ContentType="application/vnd.openxmlformats-officedocument.presentationml.notesSlide+xml"/>
  <Override PartName="/ppt/ink/ink8.xml" ContentType="application/inkml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71" r:id="rId2"/>
    <p:sldId id="667" r:id="rId3"/>
    <p:sldId id="696" r:id="rId4"/>
    <p:sldId id="567" r:id="rId5"/>
    <p:sldId id="662" r:id="rId6"/>
    <p:sldId id="627" r:id="rId7"/>
    <p:sldId id="663" r:id="rId8"/>
    <p:sldId id="631" r:id="rId9"/>
    <p:sldId id="568" r:id="rId10"/>
    <p:sldId id="633" r:id="rId11"/>
    <p:sldId id="634" r:id="rId12"/>
    <p:sldId id="636" r:id="rId13"/>
    <p:sldId id="643" r:id="rId14"/>
    <p:sldId id="641" r:id="rId15"/>
    <p:sldId id="697" r:id="rId16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1pPr>
    <a:lvl2pPr marL="4572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2pPr>
    <a:lvl3pPr marL="9144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3pPr>
    <a:lvl4pPr marL="13716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4pPr>
    <a:lvl5pPr marL="1828800" algn="ctr" rtl="0" fontAlgn="base">
      <a:spcBef>
        <a:spcPct val="2000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Times New Roman" panose="02020603050405020304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FF99"/>
    <a:srgbClr val="000000"/>
    <a:srgbClr val="FF0000"/>
    <a:srgbClr val="FF66CC"/>
    <a:srgbClr val="FF7C80"/>
    <a:srgbClr val="99CCFF"/>
    <a:srgbClr val="FFFF9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622" autoAdjust="0"/>
    <p:restoredTop sz="99314" autoAdjust="0"/>
  </p:normalViewPr>
  <p:slideViewPr>
    <p:cSldViewPr>
      <p:cViewPr varScale="1">
        <p:scale>
          <a:sx n="88" d="100"/>
          <a:sy n="88" d="100"/>
        </p:scale>
        <p:origin x="660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1792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1792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fld id="{F28EB115-B7A0-4CAC-8450-4C15439303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85151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1T13:55:26.459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24329,'2391'4162'0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1T13:55:31.71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2177 0 24379,'-2177'4311'0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1T14:01:05.111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1029 1050 19372,'-26'27'0,"0"1"0,-1-1 0,0-1 0,-1 0 0,0-1 0,0 0 0,0-1 0,0-1 0,0-1 0,-1-1 0,1 0 0,-1-2 0,1 0 0,0-1 0,0-1 0,0-1 0,1-1 0,0-2 0,0 0 0,0-1 0,1-2 0,1 0 0,-1-2 0,2-1 0,0-1 0,1-1 0,0-2 0,1 0 0,0-2 0,2-1 0,0-1 0,1-1 0,1-2 0,1-1 0,1 0 0,0-2 0,2-1 0,0-2 0,2 0 0,0-2 0,2 0 0,1-2 0,0-1 0,2 0 0,1-2 0,1-1 0,1 0 0,1-2 0,1-1 0,1 0 0,2-1 0,0-1 0,2-1 0,1 0 0,1-1 0,1-1 0,1 0 0,1-1 0,1-1 0,2 1 0,0-2 0,1 0 0,2 0 0,0 0 0,1-1 0,1 1 0,1-1 0,1-1 0,1 1 0,1 0 0,0 0 0,1 0 0,1 0 0,1 0 0,0 0 0,1 1 0,0 0 0,1 0 0,1 1 0,0 0 0,0 0 0,1 1 0,0 1 0,1 0 0,0 1 0,0 0 0,0 1 0,0 1 0,0 1 0,1 1 0,-1 0 0,1 2 0,-1 0 0,0 1 0,0 1 0,0 1 0,-1 1 0,0 2 0,0 0 0,0 1 0,-1 2 0,-1 0 0,1 2 0,-2 1 0,0 1 0,-1 1 0,0 2 0,-1 0 0,0 2 0,-2 1 0,0 1 0,-1 1 0,-1 2 0,-1 1 0,-1 0 0,0 2 0,-2 1 0,0 2 0,-2 0 0,0 2 0,-2 0 0,-1 2 0,0 1 0,-2 0 0,-1 2 0,-1 1 0,-1 0 0,-1 2 0,-1 1 0,-1 0 0,-2 1 0,0 1 0,-2 1 0,-1 0 0,-1 1 0,-1 1 0,-1 0 0,-1 1 0,-1 1 0,-2-1 0,0 2 0,-1 0 0,-2 0 0,0 0 0,-1 1 0,-1-1 0,-1 1 0,-1 1 0,-1-1 0,-1 0 0,0 0 0,-1 0 0,-1 0 0,-1 0 0,0 0 0,-1-1 0,0 0 0,-1 0 0,-1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1T14:01:14.040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17455,'1558'1793'0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2-11T14:07:28.766"/>
    </inkml:context>
    <inkml:brush xml:id="br0">
      <inkml:brushProperty name="width" value="0.1" units="cm"/>
      <inkml:brushProperty name="height" value="0.1" units="cm"/>
      <inkml:brushProperty name="color" value="#008C3A"/>
    </inkml:brush>
  </inkml:definitions>
  <inkml:trace contextRef="#ctx0" brushRef="#br0">0 0 17455,'1558'1793'0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06:48:45.8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24575,'0'0'-8191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06:48:45.8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24575,'0'0'-8191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11-05T06:48:45.85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en-US"/>
              <a:t>לחץ כדי לערוך סגנונות טקסט של תבנית בסיס</a:t>
            </a:r>
            <a:endParaRPr lang="en-US" altLang="en-US"/>
          </a:p>
          <a:p>
            <a:pPr lvl="1"/>
            <a:r>
              <a:rPr lang="he-IL" altLang="en-US"/>
              <a:t>רמה שנייה</a:t>
            </a:r>
            <a:endParaRPr lang="en-US" altLang="en-US"/>
          </a:p>
          <a:p>
            <a:pPr lvl="2"/>
            <a:r>
              <a:rPr lang="he-IL" altLang="en-US"/>
              <a:t>רמה שלישית</a:t>
            </a:r>
            <a:endParaRPr lang="en-US" altLang="en-US"/>
          </a:p>
          <a:p>
            <a:pPr lvl="3"/>
            <a:r>
              <a:rPr lang="he-IL" altLang="en-US"/>
              <a:t>רמה רביעית</a:t>
            </a:r>
            <a:endParaRPr lang="en-US" altLang="en-US"/>
          </a:p>
          <a:p>
            <a:pPr lvl="4"/>
            <a:r>
              <a:rPr lang="he-IL" altLang="en-US"/>
              <a:t>רמה חמישית</a:t>
            </a:r>
            <a:endParaRPr lang="en-US" altLang="en-US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endParaRPr lang="en-US" altLang="en-US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/>
            </a:lvl1pPr>
          </a:lstStyle>
          <a:p>
            <a:fld id="{DB6D5E24-3F08-4E2F-97A4-1F6A8F6B16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3286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Times New Roman (Hebrew)" panose="02020603050405020304" pitchFamily="18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Times New Roman (Hebrew)" panose="02020603050405020304" pitchFamily="18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Times New Roman (Hebrew)" panose="02020603050405020304" pitchFamily="18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Times New Roman (Hebrew)" panose="02020603050405020304" pitchFamily="18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omic Sans MS" panose="030F0702030302020204" pitchFamily="66" charset="0"/>
        <a:ea typeface="+mn-ea"/>
        <a:cs typeface="Times New Roman (Hebrew)" panose="02020603050405020304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37CBC5-E648-48A4-9917-7331DEAFA6EF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180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0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15218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2C0C4-60B8-B728-B5CD-B258A8C0A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D8049EB-7411-8891-D136-A2656A2028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D9DF2A81-5F22-0A14-5D8D-6EA6A527B8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3AC5CC16-87B1-E56F-1BE8-53A89962F2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6879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8AA67-4C52-2E7E-F37B-72B4C1A42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F5F914D5-BB1B-7CDD-05E9-C0BE7485A1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43C63CE7-C908-3A41-4BC2-AA118A6B84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3A010EB2-4744-140E-E8AC-738237774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31232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4B79A-78C9-45CC-F824-D4C999665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1CED9CD-9ED7-54D7-6167-071AF337336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92658576-14C0-B4EB-6773-4D37B30AE3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67D1E9DC-FD94-E3F5-AC9B-7AE334E198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810446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9BA3E-44DC-FB2E-1C79-09050A73B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50E8423-D1E7-B6DC-74AC-F08CA9DD5F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DA34614F-CDB0-4D0B-5FE0-9F6215536D6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88148F69-65D2-BD44-7EFE-0BEFA9E0FB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2800684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5158A-219F-D203-50A3-1150B978B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8D309C4-4421-435E-2B96-F6A28D920E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7FF29E23-F907-089E-61B2-2B6C1A4087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91C25DA1-90E3-8E4E-DBE5-B0591DAE67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087873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B5BD1-226E-796F-3470-1FAACC982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7FDD457-29E6-BA39-8158-DE8775747A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498C79C0-0CC6-79CB-D727-511E6859BE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30E6D7A3-734F-E8E9-3E5C-936E594C432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0615166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is meant to orient the audience. Emphasize that Sauer-Shelah is the first real theorem and that examples are not just warm-up: they motivate the geometric applications.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DE441-ECA6-7B45-FE87-53DB82910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0C42989D-C6B9-FAA2-6555-86570AD12D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A7F7AE2B-6994-81F9-C6D5-9F7F2C218C6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1A5BD9BF-9784-936A-3A6A-28D8BFE9A1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219081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06167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7689C-B29E-6AF3-C52B-1659308F6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4DF346CF-8D45-C6D0-01B6-52C61D3B133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3BD0AFD0-E036-C045-E19D-C9F6EA4F40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DFF13BDD-EFDD-ACD1-D366-55DF785752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341740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5F7C8-8611-9B51-E479-18C7AB108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8AA686C-BCEC-7065-76A9-02D9A981ACC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2C8DF322-CC0F-CB0F-2277-0EB2044979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E6576D79-B858-63CE-AB4D-A943A8A141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744215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1E4A6-0305-73DD-DBAC-0E3C858D5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3932D507-73F7-AF1F-E3DF-B27EEA8992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AF00CCDC-932B-316A-74C7-2526483EBE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D91E0734-B93A-4C93-B54D-AE37001F44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029804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12B77-B712-472B-9A7B-E2EC99D68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D8B8C722-28FB-3412-9B65-3D0C9CBFFBA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ADE9D6E9-F335-10A3-708B-3DB9D6C6C4F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0497AFCF-FDF2-70DA-016D-0F1CFDBA9E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51717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DFF32-9F8A-D23B-7209-897FB1F52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6E4BFBCE-7FD2-4690-A6BB-2FFF0B97B7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20A1E6-FE70-4497-B47A-5956D40FD6B3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281602" name="Rectangle 2">
            <a:extLst>
              <a:ext uri="{FF2B5EF4-FFF2-40B4-BE49-F238E27FC236}">
                <a16:creationId xmlns:a16="http://schemas.microsoft.com/office/drawing/2014/main" id="{55E773AA-2349-F4A0-321A-93BFB9ADA49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3" name="Rectangle 3">
            <a:extLst>
              <a:ext uri="{FF2B5EF4-FFF2-40B4-BE49-F238E27FC236}">
                <a16:creationId xmlns:a16="http://schemas.microsoft.com/office/drawing/2014/main" id="{542943D0-4608-ED06-EF66-B12B8B69A9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4665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04FA2D-2530-47F4-9851-5AC3EBAA01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27971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467A0A-C617-48C4-A16F-4EE637F578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3058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524819-1B9D-4893-8FB5-345C472C04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1961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027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8B0039-28D3-44B3-9C88-37BF852B88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867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9CAAFE-4264-4D7E-AFB0-255A8E73DDF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7941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9087A0-BE8F-4857-8478-D77C2DDA7CD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6058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223CCE-D22B-41C5-90E3-0D6A4485075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5343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00202F-16BA-4643-80C8-E27E6E07A77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87167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435BAB-74C0-4DEC-89B1-36049773E8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4557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5B71C3-0465-4970-9F60-3A3B0CEA63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7332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3E833C-2955-4EA1-B7D3-33983A918E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213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/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fld id="{18515E41-D6EF-4047-AF07-5B3751AD5BD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anose="030F0702030302020204" pitchFamily="66" charset="0"/>
          <a:cs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0.png"/><Relationship Id="rId3" Type="http://schemas.openxmlformats.org/officeDocument/2006/relationships/image" Target="../media/image38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00.png"/><Relationship Id="rId15" Type="http://schemas.openxmlformats.org/officeDocument/2006/relationships/image" Target="../media/image4.png"/><Relationship Id="rId4" Type="http://schemas.openxmlformats.org/officeDocument/2006/relationships/customXml" Target="../ink/ink7.xml"/><Relationship Id="rId14" Type="http://schemas.openxmlformats.org/officeDocument/2006/relationships/image" Target="../media/image314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1.png"/><Relationship Id="rId3" Type="http://schemas.openxmlformats.org/officeDocument/2006/relationships/customXml" Target="../ink/ink8.xml"/><Relationship Id="rId12" Type="http://schemas.openxmlformats.org/officeDocument/2006/relationships/image" Target="../media/image2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00.png"/><Relationship Id="rId15" Type="http://schemas.openxmlformats.org/officeDocument/2006/relationships/image" Target="../media/image212.png"/><Relationship Id="rId14" Type="http://schemas.openxmlformats.org/officeDocument/2006/relationships/image" Target="../media/image20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0.png"/><Relationship Id="rId4" Type="http://schemas.openxmlformats.org/officeDocument/2006/relationships/image" Target="../media/image30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13" Type="http://schemas.openxmlformats.org/officeDocument/2006/relationships/customXml" Target="../ink/ink5.xml"/><Relationship Id="rId7" Type="http://schemas.openxmlformats.org/officeDocument/2006/relationships/customXml" Target="../ink/ink2.xml"/><Relationship Id="rId12" Type="http://schemas.openxmlformats.org/officeDocument/2006/relationships/image" Target="../media/image19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0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0" Type="http://schemas.openxmlformats.org/officeDocument/2006/relationships/image" Target="../media/image181.png"/><Relationship Id="rId4" Type="http://schemas.openxmlformats.org/officeDocument/2006/relationships/image" Target="../media/image112.png"/><Relationship Id="rId9" Type="http://schemas.openxmlformats.org/officeDocument/2006/relationships/customXml" Target="../ink/ink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0.png"/><Relationship Id="rId4" Type="http://schemas.openxmlformats.org/officeDocument/2006/relationships/image" Target="../media/image2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0.png"/><Relationship Id="rId5" Type="http://schemas.openxmlformats.org/officeDocument/2006/relationships/image" Target="../media/image2300.png"/><Relationship Id="rId4" Type="http://schemas.openxmlformats.org/officeDocument/2006/relationships/image" Target="../media/image2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600.png"/><Relationship Id="rId4" Type="http://schemas.openxmlformats.org/officeDocument/2006/relationships/customXml" Target="../ink/ink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 descr="White marble"/>
          <p:cNvSpPr>
            <a:spLocks noChangeArrowheads="1"/>
          </p:cNvSpPr>
          <p:nvPr/>
        </p:nvSpPr>
        <p:spPr bwMode="auto">
          <a:xfrm>
            <a:off x="467421" y="2780928"/>
            <a:ext cx="8353051" cy="2808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 r:embed="rId3"/>
                  <a:srcRect/>
                  <a:tile tx="0" ty="0" sx="100000" sy="100000" flip="none" algn="tl"/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6969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sz="2800" dirty="0">
                <a:solidFill>
                  <a:srgbClr val="00B0F0"/>
                </a:solidFill>
              </a:rPr>
              <a:t>Shakhar </a:t>
            </a:r>
            <a:r>
              <a:rPr lang="en-US" altLang="en-US" sz="2800" dirty="0" err="1">
                <a:solidFill>
                  <a:srgbClr val="00B0F0"/>
                </a:solidFill>
              </a:rPr>
              <a:t>Smorodinsky</a:t>
            </a:r>
            <a:endParaRPr lang="en-US" altLang="en-US" sz="2800" dirty="0">
              <a:solidFill>
                <a:srgbClr val="00B0F0"/>
              </a:solidFill>
            </a:endParaRPr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sz="1600" dirty="0">
              <a:solidFill>
                <a:srgbClr val="00B0F0"/>
              </a:solidFill>
            </a:endParaRPr>
          </a:p>
        </p:txBody>
      </p:sp>
      <p:sp>
        <p:nvSpPr>
          <p:cNvPr id="174083" name="Rectangle 3"/>
          <p:cNvSpPr>
            <a:spLocks noChangeArrowheads="1"/>
          </p:cNvSpPr>
          <p:nvPr/>
        </p:nvSpPr>
        <p:spPr bwMode="auto">
          <a:xfrm>
            <a:off x="179388" y="1105580"/>
            <a:ext cx="8857108" cy="52322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b">
            <a:spAutoFit/>
          </a:bodyPr>
          <a:lstStyle>
            <a:lvl1pPr algn="l">
              <a:spcBef>
                <a:spcPct val="0"/>
              </a:spcBef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1pPr>
            <a:lvl2pPr algn="l">
              <a:spcBef>
                <a:spcPct val="0"/>
              </a:spcBef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2pPr>
            <a:lvl3pPr algn="l">
              <a:spcBef>
                <a:spcPct val="0"/>
              </a:spcBef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3pPr>
            <a:lvl4pPr algn="l">
              <a:spcBef>
                <a:spcPct val="0"/>
              </a:spcBef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4pPr>
            <a:lvl5pPr algn="l">
              <a:spcBef>
                <a:spcPct val="0"/>
              </a:spcBef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defRPr>
            </a:lvl9pPr>
          </a:lstStyle>
          <a:p>
            <a:pPr marL="0" indent="0" algn="ctr">
              <a:buNone/>
            </a:pPr>
            <a:r>
              <a:rPr lang="en-US" sz="2800" dirty="0">
                <a:solidFill>
                  <a:srgbClr val="7030A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Hypergraphs with Bounded VC-Dimension</a:t>
            </a:r>
            <a:endParaRPr lang="en-US" sz="2800" dirty="0"/>
          </a:p>
        </p:txBody>
      </p:sp>
      <p:sp>
        <p:nvSpPr>
          <p:cNvPr id="4" name="Text 6"/>
          <p:cNvSpPr/>
          <p:nvPr/>
        </p:nvSpPr>
        <p:spPr>
          <a:xfrm>
            <a:off x="2377440" y="4343400"/>
            <a:ext cx="4389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IBS ECOPRO Summer School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A9185-3187-4B49-C2AD-E11F21545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Text Box 3">
            <a:extLst>
              <a:ext uri="{FF2B5EF4-FFF2-40B4-BE49-F238E27FC236}">
                <a16:creationId xmlns:a16="http://schemas.microsoft.com/office/drawing/2014/main" id="{A0FF5055-D1E4-2232-F88B-6AEA727AB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04800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u="sng" dirty="0">
                <a:solidFill>
                  <a:srgbClr val="000000"/>
                </a:solidFill>
              </a:rPr>
              <a:t>Extension of Tverberg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0599" name="Text Box 23" descr="Weave">
                <a:extLst>
                  <a:ext uri="{FF2B5EF4-FFF2-40B4-BE49-F238E27FC236}">
                    <a16:creationId xmlns:a16="http://schemas.microsoft.com/office/drawing/2014/main" id="{6E252535-13A7-4470-4B54-534A142064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504" y="1124745"/>
                <a:ext cx="9036496" cy="774956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u="sng" dirty="0">
                    <a:solidFill>
                      <a:schemeClr val="accent4">
                        <a:lumMod val="50000"/>
                      </a:schemeClr>
                    </a:solidFill>
                  </a:rPr>
                  <a:t>THM</a:t>
                </a:r>
                <a:r>
                  <a:rPr lang="en-US" altLang="en-US" u="sng" dirty="0">
                    <a:solidFill>
                      <a:schemeClr val="accent4">
                        <a:lumMod val="50000"/>
                      </a:schemeClr>
                    </a:solidFill>
                  </a:rPr>
                  <a:t> </a:t>
                </a:r>
                <a:r>
                  <a:rPr lang="en-US" altLang="en-US" sz="2000" u="sng" dirty="0">
                    <a:solidFill>
                      <a:schemeClr val="accent4">
                        <a:lumMod val="50000"/>
                      </a:schemeClr>
                    </a:solidFill>
                  </a:rPr>
                  <a:t>[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Tverberg 1966</a:t>
                </a:r>
                <a:r>
                  <a:rPr lang="en-US" altLang="en-US" sz="2000" u="sng" dirty="0">
                    <a:solidFill>
                      <a:schemeClr val="accent4">
                        <a:lumMod val="50000"/>
                      </a:schemeClr>
                    </a:solidFill>
                  </a:rPr>
                  <a:t>]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 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Any set </a:t>
                </a:r>
                <a14:m>
                  <m:oMath xmlns:m="http://schemas.openxmlformats.org/officeDocument/2006/math"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of </a:t>
                </a:r>
                <a14:m>
                  <m:oMath xmlns:m="http://schemas.openxmlformats.org/officeDocument/2006/math"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≥</m:t>
                    </m:r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+1  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points 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Can be partitioned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⋃"/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sSub>
                          <m:sSubPr>
                            <m:ctrlP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 err="1">
                    <a:solidFill>
                      <a:srgbClr val="000000"/>
                    </a:solidFill>
                  </a:rPr>
                  <a:t>s.t.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⋂"/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𝐶𝐻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≠∅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0599" name="Text Box 23" descr="Weave">
                <a:extLst>
                  <a:ext uri="{FF2B5EF4-FFF2-40B4-BE49-F238E27FC236}">
                    <a16:creationId xmlns:a16="http://schemas.microsoft.com/office/drawing/2014/main" id="{6E252535-13A7-4470-4B54-534A142064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1124745"/>
                <a:ext cx="9036496" cy="774956"/>
              </a:xfrm>
              <a:prstGeom prst="rect">
                <a:avLst/>
              </a:prstGeom>
              <a:blipFill>
                <a:blip r:embed="rId3"/>
                <a:stretch>
                  <a:fillRect l="-742" t="-1575" r="-1147" b="-75591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B405B5CB-D74C-61C2-2AB0-5EB21E647F64}"/>
                  </a:ext>
                </a:extLst>
              </p14:cNvPr>
              <p14:cNvContentPartPr/>
              <p14:nvPr/>
            </p14:nvContentPartPr>
            <p14:xfrm>
              <a:off x="1034830" y="3227943"/>
              <a:ext cx="360" cy="3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F20B8634-510A-ACE0-5A02-97481332CCB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26190" y="321930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0EA17C1B-53C9-A07E-D2C6-57624C02C4C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016" y="2132856"/>
                <a:ext cx="8964488" cy="1759905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1800" dirty="0"/>
                  <a:t>Problem: What is the least integer </a:t>
                </a:r>
                <a14:m>
                  <m:oMath xmlns:m="http://schemas.openxmlformats.org/officeDocument/2006/math">
                    <m:r>
                      <a:rPr lang="en-US" altLang="en-US" sz="1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en-US" sz="1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en-US" sz="18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8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altLang="en-US" sz="1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18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18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18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1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18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1800" dirty="0" err="1"/>
                  <a:t>s.t.</a:t>
                </a:r>
                <a:r>
                  <a:rPr lang="en-US" altLang="en-US" sz="1800" dirty="0"/>
                  <a:t> any set </a:t>
                </a:r>
                <a14:m>
                  <m:oMath xmlns:m="http://schemas.openxmlformats.org/officeDocument/2006/math">
                    <m:r>
                      <a:rPr lang="en-US" altLang="en-US" sz="1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altLang="en-US" sz="18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1800" dirty="0"/>
                  <a:t>of</a:t>
                </a:r>
                <a:r>
                  <a:rPr lang="en-US" altLang="en-US" sz="18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1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altLang="en-US" sz="18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1800" dirty="0"/>
                  <a:t>points</a:t>
                </a:r>
                <a:r>
                  <a:rPr lang="en-US" altLang="en-US" sz="18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1800" dirty="0"/>
                  <a:t>in</a:t>
                </a:r>
                <a:r>
                  <a:rPr lang="en-US" altLang="en-US" sz="18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en-US" sz="1800" dirty="0">
                    <a:solidFill>
                      <a:srgbClr val="000000"/>
                    </a:solidFill>
                  </a:rPr>
                  <a:t> can be partitioned </a:t>
                </a:r>
                <a14:m>
                  <m:oMath xmlns:m="http://schemas.openxmlformats.org/officeDocument/2006/math">
                    <m:r>
                      <a:rPr lang="en-US" alt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⋃"/>
                        <m:ctrlPr>
                          <a:rPr lang="en-US" alt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sSub>
                          <m:sSubPr>
                            <m:ctrlPr>
                              <a:rPr lang="en-US" altLang="en-US" sz="18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18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en-US" sz="18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alt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1800" dirty="0" err="1">
                    <a:solidFill>
                      <a:srgbClr val="000000"/>
                    </a:solidFill>
                  </a:rPr>
                  <a:t>s.t.</a:t>
                </a:r>
                <a:r>
                  <a:rPr lang="en-US" altLang="en-US" sz="1800" dirty="0">
                    <a:solidFill>
                      <a:srgbClr val="000000"/>
                    </a:solidFill>
                  </a:rPr>
                  <a:t> for any family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altLang="en-US" sz="1800" dirty="0">
                    <a:solidFill>
                      <a:srgbClr val="000000"/>
                    </a:solidFill>
                  </a:rPr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⊂</m:t>
                    </m:r>
                    <m:sSub>
                      <m:sSubPr>
                        <m:ctrlPr>
                          <a:rPr lang="en-US" alt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1800" dirty="0">
                    <a:solidFill>
                      <a:srgbClr val="000000"/>
                    </a:solidFill>
                  </a:rPr>
                  <a:t>and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en-US" sz="1800" dirty="0">
                    <a:solidFill>
                      <a:srgbClr val="000000"/>
                    </a:solidFill>
                  </a:rPr>
                  <a:t> is </a:t>
                </a:r>
                <a14:m>
                  <m:oMath xmlns:m="http://schemas.openxmlformats.org/officeDocument/2006/math">
                    <m:r>
                      <a:rPr lang="en-US" alt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en-US" sz="1800" dirty="0">
                    <a:solidFill>
                      <a:srgbClr val="7030A0"/>
                    </a:solidFill>
                  </a:rPr>
                  <a:t>-convex</a:t>
                </a:r>
                <a:r>
                  <a:rPr lang="en-US" altLang="en-US" sz="1800" dirty="0">
                    <a:solidFill>
                      <a:srgbClr val="000000"/>
                    </a:solidFill>
                  </a:rPr>
                  <a:t> </a:t>
                </a:r>
                <a:endParaRPr lang="en-US" altLang="en-US" sz="1800" u="sng" dirty="0">
                  <a:solidFill>
                    <a:srgbClr val="7030A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1800" dirty="0">
                    <a:solidFill>
                      <a:srgbClr val="000000"/>
                    </a:solidFill>
                  </a:rPr>
                  <a:t> we have </a:t>
                </a:r>
                <a14:m>
                  <m:oMath xmlns:m="http://schemas.openxmlformats.org/officeDocument/2006/math">
                    <m:nary>
                      <m:naryPr>
                        <m:chr m:val="⋂"/>
                        <m:ctrlPr>
                          <a:rPr lang="en-US" alt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sSub>
                          <m:sSubPr>
                            <m:ctrlPr>
                              <a:rPr lang="en-US" altLang="en-US" sz="18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18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en-US" sz="18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alt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≠∅</m:t>
                    </m:r>
                  </m:oMath>
                </a14:m>
                <a:endParaRPr lang="en-US" altLang="en-US" sz="1800" dirty="0">
                  <a:solidFill>
                    <a:srgbClr val="00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1800" dirty="0">
                    <a:solidFill>
                      <a:srgbClr val="000000"/>
                    </a:solidFill>
                  </a:rPr>
                  <a:t>Tverberg’s </a:t>
                </a:r>
                <a:r>
                  <a:rPr lang="en-US" altLang="en-US" sz="1800" dirty="0" err="1">
                    <a:solidFill>
                      <a:srgbClr val="000000"/>
                    </a:solidFill>
                  </a:rPr>
                  <a:t>Thm</a:t>
                </a:r>
                <a:r>
                  <a:rPr lang="en-US" altLang="en-US" sz="1800" dirty="0">
                    <a:solidFill>
                      <a:srgbClr val="000000"/>
                    </a:solidFill>
                  </a:rPr>
                  <a:t> is equivalent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alt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1800" i="1" dirty="0" err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1800" i="1" dirty="0" err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,1)=(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−1)(</m:t>
                    </m:r>
                    <m:r>
                      <m:rPr>
                        <m:sty m:val="p"/>
                      </m:rP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+1)+1</m:t>
                    </m:r>
                  </m:oMath>
                </a14:m>
                <a:r>
                  <a:rPr lang="en-US" altLang="en-US" sz="18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0EA17C1B-53C9-A07E-D2C6-57624C02C4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016" y="2132856"/>
                <a:ext cx="8964488" cy="1759905"/>
              </a:xfrm>
              <a:prstGeom prst="rect">
                <a:avLst/>
              </a:prstGeom>
              <a:blipFill>
                <a:blip r:embed="rId12"/>
                <a:stretch>
                  <a:fillRect l="-612" t="-3114" b="-6574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B43917FF-E14E-2E8B-E5E3-60329460278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016" y="4181018"/>
                <a:ext cx="8964488" cy="400110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Thm: [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Alon-</a:t>
                </a:r>
                <a:r>
                  <a:rPr lang="en-US" altLang="en-US" sz="2000" u="sng" dirty="0">
                    <a:solidFill>
                      <a:schemeClr val="accent2"/>
                    </a:solidFill>
                  </a:rPr>
                  <a:t>S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 ‘25 </a:t>
                </a:r>
                <a:r>
                  <a:rPr lang="en-US" altLang="en-US" sz="2000" dirty="0"/>
                  <a:t>]: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sSup>
                      <m:sSup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func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  <m:func>
                      <m:funcPr>
                        <m:ctrlP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sSup>
                          <m:sSupPr>
                            <m:ctrlP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)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B43917FF-E14E-2E8B-E5E3-6032946027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016" y="4181018"/>
                <a:ext cx="8964488" cy="400110"/>
              </a:xfrm>
              <a:prstGeom prst="rect">
                <a:avLst/>
              </a:prstGeom>
              <a:blipFill>
                <a:blip r:embed="rId13"/>
                <a:stretch>
                  <a:fillRect l="-748" t="-9231" b="-2769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23" descr="Weave">
                <a:extLst>
                  <a:ext uri="{FF2B5EF4-FFF2-40B4-BE49-F238E27FC236}">
                    <a16:creationId xmlns:a16="http://schemas.microsoft.com/office/drawing/2014/main" id="{3F6721F1-21A1-8A9E-767E-230EB10833A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016" y="4881354"/>
                <a:ext cx="8964488" cy="784830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1800" dirty="0"/>
                  <a:t>Thm: [</a:t>
                </a:r>
                <a:r>
                  <a:rPr lang="en-US" altLang="en-US" sz="1800" u="sng" dirty="0">
                    <a:solidFill>
                      <a:srgbClr val="7030A0"/>
                    </a:solidFill>
                  </a:rPr>
                  <a:t>Chen-Ge-Shu-Wang-Xu ’25+ </a:t>
                </a:r>
                <a:r>
                  <a:rPr lang="en-US" altLang="en-US" sz="1800" dirty="0"/>
                  <a:t>]: 	</a:t>
                </a:r>
                <a14:m>
                  <m:oMath xmlns:m="http://schemas.openxmlformats.org/officeDocument/2006/math">
                    <m:r>
                      <a:rPr lang="en-US" alt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∀  </m:t>
                    </m:r>
                    <m:r>
                      <m:rPr>
                        <m:sty m:val="p"/>
                      </m:rPr>
                      <a:rPr lang="en-US" altLang="en-US" sz="18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≥2</m:t>
                    </m:r>
                    <m:r>
                      <a:rPr lang="en-US" alt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−2</m:t>
                    </m:r>
                  </m:oMath>
                </a14:m>
                <a:endParaRPr lang="en-US" altLang="en-US" sz="18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1800" b="0" dirty="0">
                    <a:solidFill>
                      <a:srgbClr val="FF0000"/>
                    </a:solidFill>
                  </a:rPr>
                  <a:t>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altLang="en-US" sz="18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d>
                      <m:dPr>
                        <m:ctrlP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en-US" sz="18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1800" i="1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&gt; </m:t>
                    </m:r>
                    <m:sSup>
                      <m:sSupPr>
                        <m:ctrlP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𝑑</m:t>
                        </m:r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−2</m:t>
                        </m:r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𝑟</m:t>
                        </m:r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+4)</m:t>
                        </m:r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en-US" altLang="en-US" sz="1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Text Box 23" descr="Weave">
                <a:extLst>
                  <a:ext uri="{FF2B5EF4-FFF2-40B4-BE49-F238E27FC236}">
                    <a16:creationId xmlns:a16="http://schemas.microsoft.com/office/drawing/2014/main" id="{3F6721F1-21A1-8A9E-767E-230EB10833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016" y="4881354"/>
                <a:ext cx="8964488" cy="784830"/>
              </a:xfrm>
              <a:prstGeom prst="rect">
                <a:avLst/>
              </a:prstGeom>
              <a:blipFill>
                <a:blip r:embed="rId14"/>
                <a:stretch>
                  <a:fillRect l="-612" t="-3906" b="-625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23" descr="Weave">
                <a:extLst>
                  <a:ext uri="{FF2B5EF4-FFF2-40B4-BE49-F238E27FC236}">
                    <a16:creationId xmlns:a16="http://schemas.microsoft.com/office/drawing/2014/main" id="{4A2222FA-A9EE-EF79-2786-4B35D7A3BA2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016" y="5733255"/>
                <a:ext cx="8964488" cy="861774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Thm: [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Ge-Shu-Xu ’26+ </a:t>
                </a:r>
                <a:r>
                  <a:rPr lang="en-US" altLang="en-US" sz="2000" dirty="0"/>
                  <a:t>]:	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+2 </m:t>
                    </m:r>
                  </m:oMath>
                </a14:m>
                <a:r>
                  <a:rPr lang="en-US" altLang="en-US" sz="2000" dirty="0"/>
                  <a:t>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			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en-US" alt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i="1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&gt;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𝑑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+2</m:t>
                        </m:r>
                      </m:e>
                    </m:d>
                    <m:sSup>
                      <m:sSup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 Box 23" descr="Weave">
                <a:extLst>
                  <a:ext uri="{FF2B5EF4-FFF2-40B4-BE49-F238E27FC236}">
                    <a16:creationId xmlns:a16="http://schemas.microsoft.com/office/drawing/2014/main" id="{4A2222FA-A9EE-EF79-2786-4B35D7A3BA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016" y="5733255"/>
                <a:ext cx="8964488" cy="861774"/>
              </a:xfrm>
              <a:prstGeom prst="rect">
                <a:avLst/>
              </a:prstGeom>
              <a:blipFill>
                <a:blip r:embed="rId15"/>
                <a:stretch>
                  <a:fillRect l="-748" t="-3521" b="-633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5449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animBg="1"/>
      <p:bldP spid="7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76789-710A-5241-BBDF-2416758F1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Text Box 3">
            <a:extLst>
              <a:ext uri="{FF2B5EF4-FFF2-40B4-BE49-F238E27FC236}">
                <a16:creationId xmlns:a16="http://schemas.microsoft.com/office/drawing/2014/main" id="{E07C0EB8-D6E6-8918-4F52-791AF23BA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04800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u="sng" dirty="0">
                <a:solidFill>
                  <a:srgbClr val="000000"/>
                </a:solidFill>
              </a:rPr>
              <a:t>Extension of VC-dimension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89F7B979-0AF1-CE52-445C-2D3F5DB6AC59}"/>
                  </a:ext>
                </a:extLst>
              </p14:cNvPr>
              <p14:cNvContentPartPr/>
              <p14:nvPr/>
            </p14:nvContentPartPr>
            <p14:xfrm>
              <a:off x="1034830" y="3227943"/>
              <a:ext cx="360" cy="3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F20B8634-510A-ACE0-5A02-97481332CCB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26190" y="321930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A982F336-FCF9-C4B4-B94D-AA7C4457493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008" y="980728"/>
                <a:ext cx="8964488" cy="1328377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1600" dirty="0"/>
                  <a:t>Problem: What is the least integer </a:t>
                </a:r>
                <a14:m>
                  <m:oMath xmlns:m="http://schemas.openxmlformats.org/officeDocument/2006/math">
                    <m:r>
                      <a:rPr lang="en-US" altLang="en-US" sz="1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en-US" sz="1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en-US" sz="16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6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altLang="en-US" sz="1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16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16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16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1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16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1600" dirty="0" err="1"/>
                  <a:t>s.t.</a:t>
                </a:r>
                <a:r>
                  <a:rPr lang="en-US" altLang="en-US" sz="1600" dirty="0"/>
                  <a:t> any set </a:t>
                </a:r>
                <a14:m>
                  <m:oMath xmlns:m="http://schemas.openxmlformats.org/officeDocument/2006/math">
                    <m:r>
                      <a:rPr lang="en-US" altLang="en-US" sz="1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altLang="en-US" sz="16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1600" dirty="0"/>
                  <a:t>of</a:t>
                </a:r>
                <a:r>
                  <a:rPr lang="en-US" altLang="en-US" sz="16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1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altLang="en-US" sz="16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1600" dirty="0"/>
                  <a:t>points</a:t>
                </a:r>
                <a:r>
                  <a:rPr lang="en-US" altLang="en-US" sz="16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1600" dirty="0"/>
                  <a:t>in</a:t>
                </a:r>
                <a:r>
                  <a:rPr lang="en-US" altLang="en-US" sz="16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sz="1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en-US" sz="1600" dirty="0">
                    <a:solidFill>
                      <a:srgbClr val="000000"/>
                    </a:solidFill>
                  </a:rPr>
                  <a:t> can be partitioned </a:t>
                </a:r>
                <a14:m>
                  <m:oMath xmlns:m="http://schemas.openxmlformats.org/officeDocument/2006/math"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⋃"/>
                        <m:ctrlP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sSub>
                          <m:sSubPr>
                            <m:ctrlPr>
                              <a:rPr lang="en-US" altLang="en-US" sz="16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16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en-US" sz="16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1600" dirty="0" err="1">
                    <a:solidFill>
                      <a:srgbClr val="000000"/>
                    </a:solidFill>
                  </a:rPr>
                  <a:t>s.t.</a:t>
                </a:r>
                <a:r>
                  <a:rPr lang="en-US" altLang="en-US" sz="1600" dirty="0">
                    <a:solidFill>
                      <a:srgbClr val="000000"/>
                    </a:solidFill>
                  </a:rPr>
                  <a:t> for any family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altLang="en-US" sz="1600" dirty="0">
                    <a:solidFill>
                      <a:srgbClr val="000000"/>
                    </a:solidFill>
                  </a:rPr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⊂</m:t>
                    </m:r>
                    <m:sSub>
                      <m:sSubPr>
                        <m:ctrlP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1600" dirty="0">
                    <a:solidFill>
                      <a:srgbClr val="000000"/>
                    </a:solidFill>
                  </a:rPr>
                  <a:t>and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en-US" sz="1600" dirty="0">
                    <a:solidFill>
                      <a:srgbClr val="000000"/>
                    </a:solidFill>
                  </a:rPr>
                  <a:t> is </a:t>
                </a:r>
                <a14:m>
                  <m:oMath xmlns:m="http://schemas.openxmlformats.org/officeDocument/2006/math"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en-US" sz="1600" dirty="0">
                    <a:solidFill>
                      <a:srgbClr val="7030A0"/>
                    </a:solidFill>
                  </a:rPr>
                  <a:t>-convex</a:t>
                </a:r>
                <a:r>
                  <a:rPr lang="en-US" altLang="en-US" sz="1600" dirty="0">
                    <a:solidFill>
                      <a:srgbClr val="000000"/>
                    </a:solidFill>
                  </a:rPr>
                  <a:t> </a:t>
                </a:r>
                <a:endParaRPr lang="en-US" altLang="en-US" sz="1600" u="sng" dirty="0">
                  <a:solidFill>
                    <a:srgbClr val="7030A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1600" dirty="0">
                    <a:solidFill>
                      <a:srgbClr val="000000"/>
                    </a:solidFill>
                  </a:rPr>
                  <a:t> we have </a:t>
                </a:r>
                <a14:m>
                  <m:oMath xmlns:m="http://schemas.openxmlformats.org/officeDocument/2006/math">
                    <m:nary>
                      <m:naryPr>
                        <m:chr m:val="⋂"/>
                        <m:ctrlP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sSub>
                          <m:sSubPr>
                            <m:ctrlPr>
                              <a:rPr lang="en-US" altLang="en-US" sz="1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1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en-US" sz="1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≠∅</m:t>
                    </m:r>
                  </m:oMath>
                </a14:m>
                <a:endParaRPr lang="en-US" altLang="en-US" sz="1600" dirty="0">
                  <a:solidFill>
                    <a:srgbClr val="00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1600" dirty="0">
                    <a:solidFill>
                      <a:srgbClr val="000000"/>
                    </a:solidFill>
                  </a:rPr>
                  <a:t>Tverberg’s </a:t>
                </a:r>
                <a:r>
                  <a:rPr lang="en-US" altLang="en-US" sz="1600" dirty="0" err="1">
                    <a:solidFill>
                      <a:srgbClr val="000000"/>
                    </a:solidFill>
                  </a:rPr>
                  <a:t>Thm</a:t>
                </a:r>
                <a:r>
                  <a:rPr lang="en-US" altLang="en-US" sz="1600" dirty="0">
                    <a:solidFill>
                      <a:srgbClr val="000000"/>
                    </a:solidFill>
                  </a:rPr>
                  <a:t> is equivalent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1600" i="1" dirty="0" err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1600" i="1" dirty="0" err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,1)=(</m:t>
                    </m:r>
                    <m: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−1)(</m:t>
                    </m:r>
                    <m:r>
                      <m:rPr>
                        <m:sty m:val="p"/>
                      </m:rP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+1)+1</m:t>
                    </m:r>
                  </m:oMath>
                </a14:m>
                <a:r>
                  <a:rPr lang="en-US" altLang="en-US" sz="16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Text Box 23" descr="Weave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A982F336-FCF9-C4B4-B94D-AA7C445749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008" y="980728"/>
                <a:ext cx="8964488" cy="1328377"/>
              </a:xfrm>
              <a:prstGeom prst="rect">
                <a:avLst/>
              </a:prstGeom>
              <a:blipFill rotWithShape="1">
                <a:blip r:embed="rId12"/>
                <a:stretch>
                  <a:fillRect l="-408" t="-1835" b="-642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CE24CFE1-316B-BCCD-CE60-3FA374C1F19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016" y="2420888"/>
                <a:ext cx="8964488" cy="338554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1600" dirty="0"/>
                  <a:t>Thm: [</a:t>
                </a:r>
                <a:r>
                  <a:rPr lang="en-US" altLang="en-US" sz="1600" u="sng" dirty="0">
                    <a:solidFill>
                      <a:srgbClr val="7030A0"/>
                    </a:solidFill>
                  </a:rPr>
                  <a:t>Alon-</a:t>
                </a:r>
                <a:r>
                  <a:rPr lang="en-US" altLang="en-US" sz="1600" u="sng" dirty="0">
                    <a:solidFill>
                      <a:schemeClr val="accent2"/>
                    </a:solidFill>
                  </a:rPr>
                  <a:t>S</a:t>
                </a:r>
                <a:r>
                  <a:rPr lang="en-US" altLang="en-US" sz="1600" u="sng" dirty="0">
                    <a:solidFill>
                      <a:srgbClr val="7030A0"/>
                    </a:solidFill>
                  </a:rPr>
                  <a:t> ‘25 </a:t>
                </a:r>
                <a:r>
                  <a:rPr lang="en-US" altLang="en-US" sz="1600" dirty="0"/>
                  <a:t>]: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6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6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altLang="en-US" sz="1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16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16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16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1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sSup>
                      <m:sSupPr>
                        <m:ctrlP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en-US" altLang="en-US" sz="16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16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func>
                    <m: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  <m:func>
                      <m:funcPr>
                        <m:ctrlPr>
                          <a:rPr lang="en-US" altLang="en-US" sz="16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16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sSup>
                          <m:sSupPr>
                            <m:ctrlPr>
                              <a:rPr lang="en-US" altLang="en-US" sz="1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en-US" sz="1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en-US" sz="1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altLang="en-US" sz="1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en-US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CE24CFE1-316B-BCCD-CE60-3FA374C1F1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016" y="2420888"/>
                <a:ext cx="8964488" cy="338554"/>
              </a:xfrm>
              <a:prstGeom prst="rect">
                <a:avLst/>
              </a:prstGeom>
              <a:blipFill>
                <a:blip r:embed="rId13"/>
                <a:stretch>
                  <a:fillRect l="-408" t="-3571" b="-23214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23" descr="Weave">
                <a:extLst>
                  <a:ext uri="{FF2B5EF4-FFF2-40B4-BE49-F238E27FC236}">
                    <a16:creationId xmlns:a16="http://schemas.microsoft.com/office/drawing/2014/main" id="{D92D29A4-45B4-48A5-B8BB-240A3E4E477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1520" y="2967207"/>
                <a:ext cx="8492993" cy="46179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1800" dirty="0"/>
                  <a:t> Key tool: we extend the notion of VC-dimension to </a:t>
                </a:r>
                <a14:m>
                  <m:oMath xmlns:m="http://schemas.openxmlformats.org/officeDocument/2006/math">
                    <m:r>
                      <a:rPr lang="en-US" altLang="en-US" sz="1800" b="1" i="1" u="sng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en-US" altLang="en-US" sz="1800" b="1" u="sng" dirty="0">
                    <a:solidFill>
                      <a:srgbClr val="FF0000"/>
                    </a:solidFill>
                  </a:rPr>
                  <a:t>-</a:t>
                </a:r>
                <a:r>
                  <a:rPr lang="en-US" altLang="en-US" sz="1800" b="1" u="sng" dirty="0">
                    <a:solidFill>
                      <a:srgbClr val="7030A0"/>
                    </a:solidFill>
                  </a:rPr>
                  <a:t>VC-dimension</a:t>
                </a:r>
              </a:p>
            </p:txBody>
          </p:sp>
        </mc:Choice>
        <mc:Fallback xmlns="">
          <p:sp>
            <p:nvSpPr>
              <p:cNvPr id="4" name="Text Box 23" descr="Weave">
                <a:extLst>
                  <a:ext uri="{FF2B5EF4-FFF2-40B4-BE49-F238E27FC236}">
                    <a16:creationId xmlns:a16="http://schemas.microsoft.com/office/drawing/2014/main" id="{D92D29A4-45B4-48A5-B8BB-240A3E4E47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1520" y="2967207"/>
                <a:ext cx="8492993" cy="461793"/>
              </a:xfrm>
              <a:prstGeom prst="rect">
                <a:avLst/>
              </a:prstGeom>
              <a:blipFill>
                <a:blip r:embed="rId14"/>
                <a:stretch>
                  <a:fillRect b="-21053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23" descr="Weave">
                <a:extLst>
                  <a:ext uri="{FF2B5EF4-FFF2-40B4-BE49-F238E27FC236}">
                    <a16:creationId xmlns:a16="http://schemas.microsoft.com/office/drawing/2014/main" id="{B05BE1C3-9FFC-0932-CD36-971FEBBEBBA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3528" y="4073008"/>
                <a:ext cx="8595039" cy="25963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1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altLang="en-US" sz="1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altLang="en-US" sz="1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altLang="en-US" sz="1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1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en-US" sz="1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1800" dirty="0">
                    <a:solidFill>
                      <a:srgbClr val="FF0000"/>
                    </a:solidFill>
                  </a:rPr>
                  <a:t>:  </a:t>
                </a:r>
                <a:r>
                  <a:rPr lang="en-US" altLang="en-US" sz="1800" dirty="0"/>
                  <a:t>A subset </a:t>
                </a:r>
                <a14:m>
                  <m:oMath xmlns:m="http://schemas.openxmlformats.org/officeDocument/2006/math">
                    <m:r>
                      <a:rPr lang="en-US" alt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alt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⊂</m:t>
                    </m:r>
                    <m:r>
                      <a:rPr lang="en-US" alt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altLang="en-US" sz="1800" dirty="0"/>
                  <a:t> is </a:t>
                </a:r>
                <a14:m>
                  <m:oMath xmlns:m="http://schemas.openxmlformats.org/officeDocument/2006/math"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altLang="en-US" sz="1800" dirty="0"/>
                  <a:t>-</a:t>
                </a:r>
                <a:r>
                  <a:rPr lang="en-US" altLang="en-US" sz="1800" u="sng" dirty="0"/>
                  <a:t>shattered </a:t>
                </a:r>
                <a:r>
                  <a:rPr lang="en-US" altLang="en-US" sz="1800" dirty="0"/>
                  <a:t>by </a:t>
                </a:r>
                <a14:m>
                  <m:oMath xmlns:m="http://schemas.openxmlformats.org/officeDocument/2006/math">
                    <m:r>
                      <a:rPr lang="en-US" alt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altLang="en-US" sz="1800" dirty="0"/>
                  <a:t>, if for any </a:t>
                </a:r>
                <a14:m>
                  <m:oMath xmlns:m="http://schemas.openxmlformats.org/officeDocument/2006/math">
                    <m:r>
                      <a:rPr lang="en-US" alt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altLang="en-US" sz="1800" dirty="0"/>
                  <a:t>partition  </a:t>
                </a:r>
              </a:p>
              <a:p>
                <a:pPr algn="l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alt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⋃"/>
                        <m:ctrlP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sSub>
                          <m:sSubPr>
                            <m:ctrlP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en-US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altLang="en-US" sz="1800" dirty="0"/>
                  <a:t>  there exists hyperedges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8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8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…,</m:t>
                    </m:r>
                    <m:sSub>
                      <m:sSubPr>
                        <m:ctrlP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altLang="en-US" sz="1800" dirty="0">
                    <a:solidFill>
                      <a:srgbClr val="FF0000"/>
                    </a:solidFill>
                  </a:rPr>
                  <a:t>  </a:t>
                </a:r>
                <a:r>
                  <a:rPr lang="en-US" altLang="en-US" sz="1800" dirty="0" err="1">
                    <a:solidFill>
                      <a:srgbClr val="000000"/>
                    </a:solidFill>
                  </a:rPr>
                  <a:t>s.t.</a:t>
                </a:r>
                <a:r>
                  <a:rPr lang="en-US" altLang="en-US" sz="18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8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en-US" sz="18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en-US" sz="18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⊂</m:t>
                    </m:r>
                    <m:sSub>
                      <m:sSubPr>
                        <m:ctrlPr>
                          <a:rPr lang="en-US" alt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1800" dirty="0">
                    <a:solidFill>
                      <a:srgbClr val="000000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18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∩(</m:t>
                    </m:r>
                    <m:nary>
                      <m:naryPr>
                        <m:chr m:val="⋂"/>
                        <m:ctrlP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sSub>
                          <m:sSubPr>
                            <m:ctrlPr>
                              <a:rPr lang="en-US" altLang="en-US" sz="18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18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en-US" sz="18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)=∅</m:t>
                    </m:r>
                  </m:oMath>
                </a14:m>
                <a:endParaRPr lang="en-US" altLang="en-US" sz="1800" dirty="0">
                  <a:solidFill>
                    <a:srgbClr val="000000"/>
                  </a:solidFill>
                </a:endParaRPr>
              </a:p>
              <a:p>
                <a:pPr>
                  <a:lnSpc>
                    <a:spcPct val="150000"/>
                  </a:lnSpc>
                  <a:spcBef>
                    <a:spcPct val="50000"/>
                  </a:spcBef>
                </a:pPr>
                <a:r>
                  <a:rPr lang="en-US" altLang="en-US" sz="1800" dirty="0"/>
                  <a:t>The </a:t>
                </a:r>
                <a14:m>
                  <m:oMath xmlns:m="http://schemas.openxmlformats.org/officeDocument/2006/math"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altLang="en-US" sz="1800" dirty="0">
                    <a:solidFill>
                      <a:srgbClr val="7030A0"/>
                    </a:solidFill>
                  </a:rPr>
                  <a:t>-VC-dimension</a:t>
                </a:r>
                <a:r>
                  <a:rPr lang="en-US" altLang="en-US" sz="1800" dirty="0"/>
                  <a:t> of a hypergraph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18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en-US" altLang="en-US" sz="18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=(</m:t>
                    </m:r>
                    <m:r>
                      <m:rPr>
                        <m:sty m:val="p"/>
                      </m:rPr>
                      <a:rPr lang="en-US" altLang="en-US" sz="18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V</m:t>
                    </m:r>
                    <m:r>
                      <a:rPr lang="en-US" altLang="en-US" sz="18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altLang="en-US" sz="18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E</m:t>
                    </m:r>
                    <m:r>
                      <a:rPr lang="en-US" altLang="en-US" sz="18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1800" dirty="0"/>
                  <a:t> is </a:t>
                </a:r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14:m>
                  <m:oMathPara xmlns:m="http://schemas.openxmlformats.org/officeDocument/2006/math">
                    <m:oMath>
                      <m:r>
                        <m:rPr>
                          <m:sty m:val="p"/>
                        </m:rPr>
                        <a:rPr lang="en-US" altLang="en-US" sz="18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sup</m:t>
                      </m:r>
                      <m:r>
                        <a:rPr lang="en-US" alt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⁡{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en-US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sz="1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</m:d>
                      <m:r>
                        <a:rPr lang="en-US" alt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alt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alt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⊂</m:t>
                      </m:r>
                      <m:r>
                        <a:rPr lang="en-US" alt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alt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alt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alt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sz="1800" b="0" i="1" smtClean="0">
                          <a:latin typeface="Cambria Math" panose="02040503050406030204" pitchFamily="18" charset="0"/>
                        </a:rPr>
                        <m:t>𝑖𝑠</m:t>
                      </m:r>
                      <m:r>
                        <a:rPr lang="en-US" altLang="en-US" sz="1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sz="18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  <m:r>
                        <m:rPr>
                          <m:nor/>
                        </m:rPr>
                        <a:rPr lang="en-US" altLang="en-US" sz="1800" i="0" dirty="0"/>
                        <m:t>−shattered</m:t>
                      </m:r>
                      <m:r>
                        <m:rPr>
                          <m:nor/>
                        </m:rPr>
                        <a:rPr lang="en-US" altLang="en-US" sz="1800" b="0" i="0" dirty="0" smtClean="0"/>
                        <m:t> </m:t>
                      </m:r>
                      <m:r>
                        <a:rPr lang="en-US" altLang="en-US" sz="1800" b="0" i="1" smtClean="0">
                          <a:latin typeface="Cambria Math" panose="02040503050406030204" pitchFamily="18" charset="0"/>
                        </a:rPr>
                        <m:t>𝑏𝑦</m:t>
                      </m:r>
                      <m:r>
                        <a:rPr lang="en-US" altLang="en-US" sz="1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alt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𝐻</m:t>
                      </m:r>
                      <m:r>
                        <a:rPr lang="en-US" alt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altLang="en-US" sz="1800" dirty="0">
                  <a:solidFill>
                    <a:srgbClr val="FF0000"/>
                  </a:solidFill>
                </a:endParaRPr>
              </a:p>
              <a:p>
                <a:pPr algn="just">
                  <a:lnSpc>
                    <a:spcPct val="150000"/>
                  </a:lnSpc>
                  <a:spcBef>
                    <a:spcPct val="50000"/>
                  </a:spcBef>
                </a:pPr>
                <a:endParaRPr lang="en-US" altLang="en-US" sz="2000" u="sng" dirty="0"/>
              </a:p>
            </p:txBody>
          </p:sp>
        </mc:Choice>
        <mc:Fallback xmlns="">
          <p:sp>
            <p:nvSpPr>
              <p:cNvPr id="5" name="Text Box 23" descr="Weave">
                <a:extLst>
                  <a:ext uri="{FF2B5EF4-FFF2-40B4-BE49-F238E27FC236}">
                    <a16:creationId xmlns:a16="http://schemas.microsoft.com/office/drawing/2014/main" id="{B05BE1C3-9FFC-0932-CD36-971FEBBEBB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3528" y="4073008"/>
                <a:ext cx="8595039" cy="259635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pattFill prst="weave">
                      <a:fgClr>
                        <a:schemeClr val="bg2"/>
                      </a:fgClr>
                      <a:bgClr>
                        <a:srgbClr val="FFFFFF"/>
                      </a:bgClr>
                    </a:pattFill>
                  </a14:hiddenFill>
                </a:ext>
                <a:ext uri="{91240B29-F687-4F45-9708-019B960494DF}">
                  <a14:hiddenLine xmlns:a14="http://schemas.microsoft.com/office/drawing/2010/main" w="254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2179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ADCE1-2CFA-87E0-7592-B939201235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Text Box 3">
            <a:extLst>
              <a:ext uri="{FF2B5EF4-FFF2-40B4-BE49-F238E27FC236}">
                <a16:creationId xmlns:a16="http://schemas.microsoft.com/office/drawing/2014/main" id="{E2502165-14C6-076D-737C-EF577434CE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04800"/>
            <a:ext cx="7620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u="sng" dirty="0">
                <a:solidFill>
                  <a:srgbClr val="000000"/>
                </a:solidFill>
              </a:rPr>
              <a:t>Extension of Tverberg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23" descr="Weave">
                <a:extLst>
                  <a:ext uri="{FF2B5EF4-FFF2-40B4-BE49-F238E27FC236}">
                    <a16:creationId xmlns:a16="http://schemas.microsoft.com/office/drawing/2014/main" id="{6FE7212C-102E-2763-5E71-8466E438D33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504" y="2348880"/>
                <a:ext cx="8964488" cy="2173415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altLang="en-US" sz="1600" u="sng" dirty="0"/>
                  <a:t>Lemma 4</a:t>
                </a:r>
                <a:r>
                  <a:rPr lang="en-US" altLang="en-US" sz="1600" dirty="0"/>
                  <a:t>: </a:t>
                </a:r>
                <a:r>
                  <a:rPr lang="en-US" sz="1600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1 </m:t>
                        </m:r>
                      </m:sub>
                    </m:sSub>
                    <m:r>
                      <a:rPr 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sz="1600" dirty="0"/>
                  <a:t> where each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6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16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oMath>
                </a14:m>
                <a:r>
                  <a:rPr lang="en-US" sz="1600" dirty="0"/>
                  <a:t> is </a:t>
                </a:r>
                <a14:m>
                  <m:oMath xmlns:m="http://schemas.openxmlformats.org/officeDocument/2006/math"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en-US" sz="1600" dirty="0">
                    <a:solidFill>
                      <a:srgbClr val="7030A0"/>
                    </a:solidFill>
                  </a:rPr>
                  <a:t>-convex</a:t>
                </a:r>
                <a:r>
                  <a:rPr lang="en-US" altLang="en-US" sz="1600" dirty="0">
                    <a:solidFill>
                      <a:srgbClr val="000000"/>
                    </a:solidFill>
                  </a:rPr>
                  <a:t> </a:t>
                </a:r>
                <a:r>
                  <a:rPr lang="en-US" sz="1600" dirty="0"/>
                  <a:t>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sz="1600" dirty="0">
                    <a:solidFill>
                      <a:srgbClr val="FF0000"/>
                    </a:solidFill>
                  </a:rPr>
                  <a:t>. </a:t>
                </a:r>
                <a:endParaRPr lang="en-US" sz="1600" dirty="0"/>
              </a:p>
              <a:p>
                <a:pPr algn="l"/>
                <a:r>
                  <a:rPr lang="en-US" sz="1600" dirty="0"/>
                  <a:t>Assume </a:t>
                </a:r>
                <a14:m>
                  <m:oMath xmlns:m="http://schemas.openxmlformats.org/officeDocument/2006/math">
                    <m:nary>
                      <m:naryPr>
                        <m:chr m:val="⋂"/>
                        <m:ctrlP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sSub>
                          <m:sSubPr>
                            <m:ctrlPr>
                              <a:rPr lang="en-US" sz="1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1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=∅</m:t>
                    </m:r>
                  </m:oMath>
                </a14:m>
                <a:r>
                  <a:rPr lang="en-US" sz="1600" dirty="0"/>
                  <a:t> Then </a:t>
                </a:r>
                <a14:m>
                  <m:oMath xmlns:m="http://schemas.openxmlformats.org/officeDocument/2006/math">
                    <m:r>
                      <a:rPr 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dirty="0"/>
                  <a:t>sets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sz="1600" dirty="0"/>
                  <a:t> </a:t>
                </a:r>
                <a:r>
                  <a:rPr lang="en-US" sz="1600" dirty="0" err="1"/>
                  <a:t>s.t.</a:t>
                </a:r>
                <a:r>
                  <a:rPr lang="en-US" sz="1600" dirty="0"/>
                  <a:t>:</a:t>
                </a:r>
              </a:p>
              <a:p>
                <a:pPr marL="400050" indent="-400050" algn="l">
                  <a:buAutoNum type="romanLcParenBoth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⊆</m:t>
                    </m:r>
                    <m:sSub>
                      <m:sSubPr>
                        <m:ctrlP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endParaRPr lang="en-US" sz="1600" dirty="0"/>
              </a:p>
              <a:p>
                <a:pPr marL="400050" indent="-400050" algn="l">
                  <a:buAutoNum type="romanLcParenBoth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600" dirty="0"/>
                  <a:t>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</m:oMath>
                </a14:m>
                <a:r>
                  <a:rPr lang="en-US" sz="1600" dirty="0"/>
                  <a:t>-nice</a:t>
                </a:r>
              </a:p>
              <a:p>
                <a:pPr marL="400050" indent="-400050" algn="l">
                  <a:buAutoNum type="romanLcParenBoth"/>
                </a:pPr>
                <a14:m>
                  <m:oMath xmlns:m="http://schemas.openxmlformats.org/officeDocument/2006/math">
                    <m:nary>
                      <m:naryPr>
                        <m:chr m:val="⋂"/>
                        <m:ctrlPr>
                          <a:rPr 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sSub>
                          <m:sSubPr>
                            <m:ctrlPr>
                              <a:rPr lang="en-US" sz="1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𝐾</m:t>
                            </m:r>
                          </m:e>
                          <m:sub>
                            <m:r>
                              <a:rPr lang="en-US" sz="16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=∅</m:t>
                    </m:r>
                  </m:oMath>
                </a14:m>
                <a:endParaRPr lang="en-US" sz="1600" dirty="0"/>
              </a:p>
              <a:p>
                <a:pPr marL="400050" indent="-400050" algn="l">
                  <a:buAutoNum type="romanLcParenBoth"/>
                </a:pPr>
                <a:endParaRPr lang="en-US" sz="1600" dirty="0"/>
              </a:p>
              <a:p>
                <a:pPr algn="l"/>
                <a:endParaRPr lang="en-US" sz="1600" dirty="0"/>
              </a:p>
            </p:txBody>
          </p:sp>
        </mc:Choice>
        <mc:Fallback xmlns="">
          <p:sp>
            <p:nvSpPr>
              <p:cNvPr id="5" name="Text Box 23" descr="Weave">
                <a:extLst>
                  <a:ext uri="{FF2B5EF4-FFF2-40B4-BE49-F238E27FC236}">
                    <a16:creationId xmlns:a16="http://schemas.microsoft.com/office/drawing/2014/main" id="{6FE7212C-102E-2763-5E71-8466E438D3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2348880"/>
                <a:ext cx="8964488" cy="2173415"/>
              </a:xfrm>
              <a:prstGeom prst="rect">
                <a:avLst/>
              </a:prstGeom>
              <a:blipFill>
                <a:blip r:embed="rId3"/>
                <a:stretch>
                  <a:fillRect l="-408" t="-28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C6BEFD0D-74A9-F83B-DE33-BC4551B5B76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504" y="1628800"/>
                <a:ext cx="8964488" cy="634020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altLang="en-US" sz="1600" u="sng" dirty="0"/>
                  <a:t>Lemma 3</a:t>
                </a:r>
                <a:r>
                  <a:rPr lang="en-US" altLang="en-US" sz="1600" dirty="0"/>
                  <a:t>: </a:t>
                </a:r>
                <a:r>
                  <a:rPr lang="en-US" sz="1600" dirty="0"/>
                  <a:t>Let </a:t>
                </a:r>
                <a14:m>
                  <m:oMath xmlns:m="http://schemas.openxmlformats.org/officeDocument/2006/math">
                    <m:r>
                      <a:rPr 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sz="1600" dirty="0"/>
                  <a:t> where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6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6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dim</m:t>
                        </m:r>
                      </m:fName>
                      <m:e>
                        <m:d>
                          <m:dPr>
                            <m:ctrlPr>
                              <a:rPr lang="en-US" sz="1600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1600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</m:d>
                      </m:e>
                    </m:func>
                    <m:r>
                      <a:rPr lang="en-US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oMath>
                </a14:m>
                <a:r>
                  <a:rPr lang="en-US" sz="1600" dirty="0"/>
                  <a:t> Then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6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6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lang="en-US" sz="16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16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dim</m:t>
                        </m:r>
                      </m:fName>
                      <m:e>
                        <m:d>
                          <m:dPr>
                            <m:ctrlPr>
                              <a:rPr lang="en-US" sz="160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160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</m:d>
                      </m:e>
                    </m:func>
                    <m:r>
                      <a:rPr 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sSup>
                      <m:sSupPr>
                        <m:ctrlP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en-US" sz="16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6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func>
                    <m:r>
                      <a:rPr 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600" dirty="0"/>
              </a:p>
              <a:p>
                <a:pPr algn="l"/>
                <a:endParaRPr lang="en-US" sz="1600" dirty="0"/>
              </a:p>
            </p:txBody>
          </p:sp>
        </mc:Choice>
        <mc:Fallback xmlns="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C6BEFD0D-74A9-F83B-DE33-BC4551B5B7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1628800"/>
                <a:ext cx="8964488" cy="634020"/>
              </a:xfrm>
              <a:prstGeom prst="rect">
                <a:avLst/>
              </a:prstGeom>
              <a:blipFill>
                <a:blip r:embed="rId4"/>
                <a:stretch>
                  <a:fillRect l="-408" t="-192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CDD430DF-F37D-71EF-4A96-2DBF4BB7707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016" y="1146230"/>
                <a:ext cx="8964488" cy="338554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1600" dirty="0"/>
                  <a:t>Thm: [</a:t>
                </a:r>
                <a:r>
                  <a:rPr lang="en-US" altLang="en-US" sz="1600" u="sng" dirty="0">
                    <a:solidFill>
                      <a:srgbClr val="7030A0"/>
                    </a:solidFill>
                  </a:rPr>
                  <a:t>Alon-</a:t>
                </a:r>
                <a:r>
                  <a:rPr lang="en-US" altLang="en-US" sz="1600" u="sng" dirty="0">
                    <a:solidFill>
                      <a:schemeClr val="accent2"/>
                    </a:solidFill>
                  </a:rPr>
                  <a:t>S</a:t>
                </a:r>
                <a:r>
                  <a:rPr lang="en-US" altLang="en-US" sz="1600" u="sng" dirty="0">
                    <a:solidFill>
                      <a:srgbClr val="7030A0"/>
                    </a:solidFill>
                  </a:rPr>
                  <a:t> ‘25 </a:t>
                </a:r>
                <a:r>
                  <a:rPr lang="en-US" altLang="en-US" sz="1600" dirty="0"/>
                  <a:t>]: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6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6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altLang="en-US" sz="1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16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16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16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1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sSup>
                      <m:sSupPr>
                        <m:ctrlP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en-US" altLang="en-US" sz="16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16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func>
                    <m: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</m:sSup>
                    <m:func>
                      <m:funcPr>
                        <m:ctrlPr>
                          <a:rPr lang="en-US" altLang="en-US" sz="16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16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sSup>
                          <m:sSupPr>
                            <m:ctrlPr>
                              <a:rPr lang="en-US" altLang="en-US" sz="1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en-US" sz="1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en-US" sz="1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altLang="en-US" sz="1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p>
                        </m:sSup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en-US" sz="1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CDD430DF-F37D-71EF-4A96-2DBF4BB770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016" y="1146230"/>
                <a:ext cx="8964488" cy="338554"/>
              </a:xfrm>
              <a:prstGeom prst="rect">
                <a:avLst/>
              </a:prstGeom>
              <a:blipFill>
                <a:blip r:embed="rId5"/>
                <a:stretch>
                  <a:fillRect l="-408" t="-3571" b="-23214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 Box 23" descr="Weave">
            <a:extLst>
              <a:ext uri="{FF2B5EF4-FFF2-40B4-BE49-F238E27FC236}">
                <a16:creationId xmlns:a16="http://schemas.microsoft.com/office/drawing/2014/main" id="{3EC446E6-58A5-AF0A-D454-A7859B033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6" y="4581128"/>
            <a:ext cx="8964488" cy="70788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 dirty="0"/>
              <a:t>Lemma 3+ Lemma 4 implies the THM</a:t>
            </a:r>
          </a:p>
          <a:p>
            <a:pPr algn="l">
              <a:spcBef>
                <a:spcPct val="50000"/>
              </a:spcBef>
            </a:pPr>
            <a:endParaRPr lang="en-US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51038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3" grpId="0" animBg="1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CE1CF-9559-F5A9-6A3F-833D38087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DB96085A-4279-54E4-9D68-1EE5E2B74EC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504" y="1340768"/>
                <a:ext cx="8964488" cy="634020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altLang="en-US" sz="1600" u="sng" dirty="0"/>
                  <a:t>Lemma 3</a:t>
                </a:r>
                <a:r>
                  <a:rPr lang="en-US" altLang="en-US" sz="1600" dirty="0"/>
                  <a:t>: </a:t>
                </a:r>
                <a:r>
                  <a:rPr lang="en-US" sz="1600" dirty="0"/>
                  <a:t>Let </a:t>
                </a:r>
                <a14:m>
                  <m:oMath xmlns:m="http://schemas.openxmlformats.org/officeDocument/2006/math">
                    <m:r>
                      <a:rPr 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sz="1600" dirty="0"/>
                  <a:t> where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6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6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dim</m:t>
                        </m:r>
                      </m:fName>
                      <m:e>
                        <m:d>
                          <m:dPr>
                            <m:ctrlPr>
                              <a:rPr lang="en-US" sz="1600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1600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</m:d>
                      </m:e>
                    </m:func>
                    <m:r>
                      <a:rPr lang="en-US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oMath>
                </a14:m>
                <a:r>
                  <a:rPr lang="en-US" sz="1600" dirty="0"/>
                  <a:t> Then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6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6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lang="en-US" sz="16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16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dim</m:t>
                        </m:r>
                      </m:fName>
                      <m:e>
                        <m:d>
                          <m:dPr>
                            <m:ctrlPr>
                              <a:rPr lang="en-US" sz="160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sz="1600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H</m:t>
                            </m:r>
                          </m:e>
                        </m:d>
                      </m:e>
                    </m:func>
                    <m:r>
                      <a:rPr 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sSup>
                      <m:sSupPr>
                        <m:ctrlP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en-US" sz="16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6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func>
                    <m:r>
                      <a:rPr 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600" dirty="0"/>
              </a:p>
              <a:p>
                <a:pPr algn="l"/>
                <a:endParaRPr lang="en-US" sz="1600" dirty="0"/>
              </a:p>
            </p:txBody>
          </p:sp>
        </mc:Choice>
        <mc:Fallback xmlns="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DB96085A-4279-54E4-9D68-1EE5E2B74E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1340768"/>
                <a:ext cx="8964488" cy="634020"/>
              </a:xfrm>
              <a:prstGeom prst="rect">
                <a:avLst/>
              </a:prstGeom>
              <a:blipFill>
                <a:blip r:embed="rId3"/>
                <a:stretch>
                  <a:fillRect l="-408" t="-192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Box 3">
            <a:extLst>
              <a:ext uri="{FF2B5EF4-FFF2-40B4-BE49-F238E27FC236}">
                <a16:creationId xmlns:a16="http://schemas.microsoft.com/office/drawing/2014/main" id="{BFE82445-E9FA-B910-B2BD-C444FD72E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04800"/>
            <a:ext cx="7620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u="sng" dirty="0">
                <a:solidFill>
                  <a:srgbClr val="000000"/>
                </a:solidFill>
              </a:rPr>
              <a:t>Proof of Lemma 3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23" descr="Weave">
                <a:extLst>
                  <a:ext uri="{FF2B5EF4-FFF2-40B4-BE49-F238E27FC236}">
                    <a16:creationId xmlns:a16="http://schemas.microsoft.com/office/drawing/2014/main" id="{2945A728-97B4-DC5A-DFD1-AB3AB51B21F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0" y="2636912"/>
                <a:ext cx="9071992" cy="398448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altLang="en-US" sz="1600" dirty="0"/>
                  <a:t>Fact: Let </a:t>
                </a:r>
                <a14:m>
                  <m:oMath xmlns:m="http://schemas.openxmlformats.org/officeDocument/2006/math">
                    <m:r>
                      <a:rPr 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altLang="en-US" sz="1600" dirty="0"/>
                  <a:t> with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6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dim</m:t>
                        </m:r>
                      </m:fName>
                      <m:e>
                        <m:d>
                          <m:dPr>
                            <m:ctrlPr>
                              <a:rPr lang="en-US" sz="1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</m:d>
                      </m:e>
                    </m:func>
                    <m:r>
                      <a:rPr lang="en-US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US" altLang="en-US" sz="1600" dirty="0"/>
                  <a:t> let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6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r</m:t>
                    </m:r>
                    <m:r>
                      <a:rPr 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≥2</m:t>
                    </m:r>
                  </m:oMath>
                </a14:m>
                <a:r>
                  <a:rPr lang="en-US" sz="1600" dirty="0"/>
                  <a:t> be an integer,</a:t>
                </a:r>
              </a:p>
              <a:p>
                <a:pPr algn="l"/>
                <a:r>
                  <a:rPr lang="en-US" sz="1600" dirty="0"/>
                  <a:t>Suppose that: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ctrlPr>
                                  <a:rPr lang="en-US" sz="16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sty m:val="p"/>
                                    <m:brk m:alnAt="23"/>
                                  </m:rPr>
                                  <a:rPr lang="en-US" sz="16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  <m:r>
                                  <a:rPr lang="en-US" sz="16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=0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sz="16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</m:sup>
                              <m:e>
                                <m:d>
                                  <m:dPr>
                                    <m:ctrlPr>
                                      <a:rPr lang="en-US" sz="160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sz="1600" i="1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sty m:val="p"/>
                                              <m:brk m:alnAt="7"/>
                                            </m:rPr>
                                            <a:rPr lang="en-US" sz="1600" b="0" i="1" dirty="0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f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1600" b="0" i="1" dirty="0" smtClean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i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e>
                            </m:nary>
                          </m:e>
                        </m:d>
                      </m:e>
                      <m:sup>
                        <m:r>
                          <m:rPr>
                            <m:sty m:val="p"/>
                          </m:rP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p>
                    </m:sSup>
                    <m:r>
                      <a:rPr 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&lt;</m:t>
                    </m:r>
                    <m:sSup>
                      <m:sSupPr>
                        <m:ctrlP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6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m:rPr>
                                    <m:sty m:val="p"/>
                                  </m:rPr>
                                  <a:rPr lang="en-US" sz="16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</m:num>
                              <m:den>
                                <m:r>
                                  <m:rPr>
                                    <m:sty m:val="p"/>
                                  </m:rPr>
                                  <a:rPr lang="en-US" sz="16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r</m:t>
                                </m:r>
                                <m:r>
                                  <a:rPr lang="en-US" sz="16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m:rPr>
                            <m:sty m:val="p"/>
                          </m:rPr>
                          <a:rPr 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</m:sup>
                    </m:sSup>
                  </m:oMath>
                </a14:m>
                <a:r>
                  <a:rPr lang="en-US" altLang="en-US" sz="1600" dirty="0"/>
                  <a:t> </a:t>
                </a:r>
              </a:p>
              <a:p>
                <a:pPr algn="l"/>
                <a:r>
                  <a:rPr lang="en-US" altLang="en-US" sz="1600" dirty="0"/>
                  <a:t>Then no set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⊂</m:t>
                    </m:r>
                    <m:r>
                      <a:rPr 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altLang="en-US" sz="1600" dirty="0"/>
                  <a:t>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1600" dirty="0"/>
                  <a:t> vertices is </a:t>
                </a:r>
                <a14:m>
                  <m:oMath xmlns:m="http://schemas.openxmlformats.org/officeDocument/2006/math"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altLang="en-US" sz="1600" dirty="0"/>
                  <a:t>-</a:t>
                </a:r>
                <a:r>
                  <a:rPr lang="en-US" altLang="en-US" sz="1600" u="sng" dirty="0"/>
                  <a:t>shattered</a:t>
                </a:r>
              </a:p>
              <a:p>
                <a:pPr algn="l"/>
                <a:r>
                  <a:rPr lang="en-US" altLang="en-US" sz="1600" u="sng" dirty="0"/>
                  <a:t>Note: </a:t>
                </a:r>
                <a:r>
                  <a:rPr lang="en-US" altLang="en-US" sz="1600" dirty="0"/>
                  <a:t>the inequality holds for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=(</m:t>
                    </m:r>
                    <m:r>
                      <m:rPr>
                        <m:sty m:val="p"/>
                      </m:rP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sSup>
                      <m:sSupPr>
                        <m:ctrlP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p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sty m:val="p"/>
                      </m:rP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r</m:t>
                    </m:r>
                    <m: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1600" dirty="0"/>
                  <a:t> so any </a:t>
                </a:r>
                <a14:m>
                  <m:oMath xmlns:m="http://schemas.openxmlformats.org/officeDocument/2006/math"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altLang="en-US" sz="1600" dirty="0"/>
                  <a:t>-</a:t>
                </a:r>
                <a:r>
                  <a:rPr lang="en-US" altLang="en-US" sz="1600" u="sng" dirty="0"/>
                  <a:t>shattered</a:t>
                </a:r>
                <a:r>
                  <a:rPr lang="en-US" altLang="en-US" sz="1600" dirty="0"/>
                  <a:t> set has size </a:t>
                </a:r>
                <a14:m>
                  <m:oMath xmlns:m="http://schemas.openxmlformats.org/officeDocument/2006/math">
                    <m: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f</m:t>
                    </m:r>
                    <m: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US" altLang="en-US" sz="1600" dirty="0"/>
              </a:p>
              <a:p>
                <a:pPr algn="l"/>
                <a:endParaRPr lang="en-US" altLang="en-US" sz="1600" dirty="0"/>
              </a:p>
              <a:p>
                <a:pPr algn="l"/>
                <a:r>
                  <a:rPr lang="en-US" altLang="en-US" sz="1600" dirty="0" err="1"/>
                  <a:t>Pf</a:t>
                </a:r>
                <a:r>
                  <a:rPr lang="en-US" altLang="en-US" sz="1600" dirty="0"/>
                  <a:t>: 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6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altLang="en-US" sz="1600" dirty="0"/>
                  <a:t> be an </a:t>
                </a:r>
                <a14:m>
                  <m:oMath xmlns:m="http://schemas.openxmlformats.org/officeDocument/2006/math"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altLang="en-US" sz="1600" dirty="0"/>
                  <a:t>-shattered set with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f</m:t>
                    </m:r>
                  </m:oMath>
                </a14:m>
                <a:r>
                  <a:rPr lang="en-US" altLang="en-US" sz="1600" dirty="0"/>
                  <a:t> vertices.</a:t>
                </a:r>
              </a:p>
              <a:p>
                <a:pPr algn="l"/>
                <a:r>
                  <a:rPr lang="en-US" altLang="en-US" sz="1600" dirty="0"/>
                  <a:t>By Sauer-Shelah-Perles the # of ordered </a:t>
                </a:r>
                <a14:m>
                  <m:oMath xmlns:m="http://schemas.openxmlformats.org/officeDocument/2006/math"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altLang="en-US" sz="1600" dirty="0"/>
                  <a:t>-tuples of hyperedges (in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[</m:t>
                    </m:r>
                    <m:r>
                      <m:rPr>
                        <m:sty m:val="p"/>
                      </m:rP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altLang="en-US" sz="1600" dirty="0"/>
                  <a:t>)</a:t>
                </a:r>
              </a:p>
              <a:p>
                <a:pPr algn="l"/>
                <a:r>
                  <a:rPr lang="en-US" altLang="en-US" sz="1600" dirty="0"/>
                  <a:t>is at most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6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ctrlPr>
                                  <a:rPr lang="en-US" sz="16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sty m:val="p"/>
                                    <m:brk m:alnAt="23"/>
                                  </m:rPr>
                                  <a:rPr lang="en-US" sz="16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  <m:r>
                                  <a:rPr lang="en-US" sz="16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m:rPr>
                                    <m:brk m:alnAt="23"/>
                                  </m:rPr>
                                  <a:rPr lang="en-US" sz="16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sz="16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</m:sup>
                              <m:e>
                                <m:d>
                                  <m:dPr>
                                    <m:ctrlPr>
                                      <a:rPr lang="en-US" sz="1600" i="1" dirty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sz="1600" i="1" dirty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sty m:val="p"/>
                                              <m:brk m:alnAt="7"/>
                                            </m:rPr>
                                            <a:rPr lang="en-US" sz="1600" i="1" dirty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f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1600" i="1" dirty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i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e>
                            </m:nary>
                          </m:e>
                        </m:d>
                      </m:e>
                      <m:sup>
                        <m:r>
                          <m:rPr>
                            <m:sty m:val="p"/>
                          </m:rPr>
                          <a:rPr 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p>
                    </m:sSup>
                  </m:oMath>
                </a14:m>
                <a:r>
                  <a:rPr lang="en-US" altLang="en-US" sz="1600" dirty="0"/>
                  <a:t> but for any given ordered </a:t>
                </a:r>
                <a14:m>
                  <m:oMath xmlns:m="http://schemas.openxmlformats.org/officeDocument/2006/math"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altLang="en-US" sz="1600" dirty="0"/>
                  <a:t>-tuple of hyperedges the number of induced partitions is at most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en-US" sz="16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en-US" sz="16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r</m:t>
                            </m:r>
                            <m:r>
                              <a:rPr lang="en-US" altLang="en-US" sz="16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m:rPr>
                            <m:sty m:val="p"/>
                          </m:rP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</m:sup>
                    </m:sSup>
                  </m:oMath>
                </a14:m>
                <a:r>
                  <a:rPr lang="en-US" altLang="en-US" sz="1600" dirty="0"/>
                  <a:t> so the number of partitions is at most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16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nary>
                              <m:naryPr>
                                <m:chr m:val="∑"/>
                                <m:ctrlPr>
                                  <a:rPr lang="en-US" sz="16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m:rPr>
                                    <m:sty m:val="p"/>
                                    <m:brk m:alnAt="23"/>
                                  </m:rPr>
                                  <a:rPr lang="en-US" sz="16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i</m:t>
                                </m:r>
                                <m:r>
                                  <a:rPr lang="en-US" sz="16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m:rPr>
                                    <m:brk m:alnAt="23"/>
                                  </m:rPr>
                                  <a:rPr lang="en-US" sz="16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sz="1600" i="1" dirty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d</m:t>
                                </m:r>
                              </m:sup>
                              <m:e>
                                <m:d>
                                  <m:dPr>
                                    <m:ctrlPr>
                                      <a:rPr lang="en-US" sz="1600" i="1" dirty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1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sz="1600" i="1" dirty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sty m:val="p"/>
                                              <m:brk m:alnAt="7"/>
                                            </m:rPr>
                                            <a:rPr lang="en-US" sz="1600" i="1" dirty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f</m:t>
                                          </m:r>
                                        </m:e>
                                      </m:mr>
                                      <m:m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1600" i="1" dirty="0">
                                              <a:solidFill>
                                                <a:srgbClr val="FF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i</m:t>
                                          </m:r>
                                        </m:e>
                                      </m:mr>
                                    </m:m>
                                  </m:e>
                                </m:d>
                              </m:e>
                            </m:nary>
                          </m:e>
                        </m:d>
                      </m:e>
                      <m:sup>
                        <m:r>
                          <m:rPr>
                            <m:sty m:val="p"/>
                          </m:rPr>
                          <a:rPr 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p>
                    </m:sSup>
                    <m:sSup>
                      <m:sSupPr>
                        <m:ctrlP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altLang="en-US" sz="16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altLang="en-US" sz="16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r</m:t>
                            </m:r>
                            <m:r>
                              <a:rPr lang="en-US" altLang="en-US" sz="16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m:rPr>
                            <m:sty m:val="p"/>
                          </m:rP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</m:sup>
                    </m:sSup>
                  </m:oMath>
                </a14:m>
                <a:endParaRPr lang="en-US" altLang="en-US" sz="1600" dirty="0"/>
              </a:p>
              <a:p>
                <a:pPr algn="l"/>
                <a:r>
                  <a:rPr lang="en-US" altLang="en-US" sz="1600" dirty="0"/>
                  <a:t>But if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6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oMath>
                </a14:m>
                <a:r>
                  <a:rPr lang="en-US" altLang="en-US" sz="1600" dirty="0"/>
                  <a:t> is </a:t>
                </a:r>
                <a14:m>
                  <m:oMath xmlns:m="http://schemas.openxmlformats.org/officeDocument/2006/math"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altLang="en-US" sz="1600" dirty="0"/>
                  <a:t>-shattered then there are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</m:sup>
                    </m:sSup>
                  </m:oMath>
                </a14:m>
                <a:r>
                  <a:rPr lang="en-US" altLang="en-US" sz="1600" dirty="0"/>
                  <a:t> partitions, contradicting the above inequality.</a:t>
                </a:r>
              </a:p>
            </p:txBody>
          </p:sp>
        </mc:Choice>
        <mc:Fallback xmlns="">
          <p:sp>
            <p:nvSpPr>
              <p:cNvPr id="6" name="Text Box 23" descr="Weave">
                <a:extLst>
                  <a:ext uri="{FF2B5EF4-FFF2-40B4-BE49-F238E27FC236}">
                    <a16:creationId xmlns:a16="http://schemas.microsoft.com/office/drawing/2014/main" id="{2945A728-97B4-DC5A-DFD1-AB3AB51B21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0" y="2636912"/>
                <a:ext cx="9071992" cy="3984489"/>
              </a:xfrm>
              <a:prstGeom prst="rect">
                <a:avLst/>
              </a:prstGeom>
              <a:blipFill>
                <a:blip r:embed="rId4"/>
                <a:stretch>
                  <a:fillRect l="-336" t="-306" r="-538" b="-291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6690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99567-C985-9311-C166-CAA32593A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Text Box 3">
            <a:extLst>
              <a:ext uri="{FF2B5EF4-FFF2-40B4-BE49-F238E27FC236}">
                <a16:creationId xmlns:a16="http://schemas.microsoft.com/office/drawing/2014/main" id="{0E0D995A-8A8D-992F-2C31-24CC8C5279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04800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u="sng" dirty="0">
                <a:solidFill>
                  <a:srgbClr val="000000"/>
                </a:solidFill>
              </a:rPr>
              <a:t>Related: Eckhoff’s Conjecture (1978) 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23" descr="Weave">
                <a:extLst>
                  <a:ext uri="{FF2B5EF4-FFF2-40B4-BE49-F238E27FC236}">
                    <a16:creationId xmlns:a16="http://schemas.microsoft.com/office/drawing/2014/main" id="{9626495E-BA92-303A-A773-E131D6E9FCD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7896" y="1052736"/>
                <a:ext cx="8956104" cy="954107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1600" dirty="0"/>
                  <a:t>Radon number of </a:t>
                </a:r>
                <a:r>
                  <a:rPr lang="en-US" altLang="en-US" sz="1600" u="sng" dirty="0">
                    <a:solidFill>
                      <a:schemeClr val="accent1"/>
                    </a:solidFill>
                  </a:rPr>
                  <a:t>abstract  convexity space  </a:t>
                </a:r>
                <a14:m>
                  <m:oMath xmlns:m="http://schemas.openxmlformats.org/officeDocument/2006/math">
                    <m:r>
                      <a:rPr lang="en-US" altLang="en-US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d>
                      <m:dPr>
                        <m:ctrlP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</m:d>
                  </m:oMath>
                </a14:m>
                <a:endParaRPr lang="en-US" altLang="en-US" sz="1600" u="sng" dirty="0"/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1600" dirty="0"/>
                  <a:t>Recall: The Radon number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en-US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d>
                      <m:dPr>
                        <m:ctrlP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16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</m:d>
                  </m:oMath>
                </a14:m>
                <a:r>
                  <a:rPr lang="en-US" altLang="en-US" sz="1600" b="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1600" dirty="0"/>
                  <a:t>is the minimum integer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oMath>
                </a14:m>
                <a:r>
                  <a:rPr lang="en-US" altLang="en-US" sz="1600" b="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1600" dirty="0" err="1"/>
                  <a:t>s.t.</a:t>
                </a:r>
                <a:r>
                  <a:rPr lang="en-US" altLang="en-US" sz="1600" dirty="0"/>
                  <a:t> any set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altLang="en-US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⊂</m:t>
                    </m:r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altLang="en-US" sz="1600" b="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1600" dirty="0"/>
                  <a:t>with at least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oMath>
                </a14:m>
                <a:r>
                  <a:rPr lang="en-US" altLang="en-US" sz="1600" dirty="0"/>
                  <a:t> elements can be partitioned </a:t>
                </a:r>
                <a14:m>
                  <m:oMath xmlns:m="http://schemas.openxmlformats.org/officeDocument/2006/math"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∪</m:t>
                    </m:r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altLang="en-US" sz="1600" dirty="0"/>
                  <a:t> s.t.</a:t>
                </a:r>
                <a:r>
                  <a:rPr lang="en-US" altLang="en-US" sz="16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16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m:rPr>
                        <m:sty m:val="p"/>
                      </m:rPr>
                      <a:rPr lang="en-US" altLang="en-US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altLang="en-US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en-US" sz="16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en-US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m:rPr>
                        <m:sty m:val="p"/>
                      </m:rPr>
                      <a:rPr lang="en-US" altLang="en-US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CH</m:t>
                    </m:r>
                    <m:r>
                      <a:rPr lang="en-US" altLang="en-US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altLang="en-US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)≠∅</m:t>
                    </m:r>
                  </m:oMath>
                </a14:m>
                <a:endParaRPr lang="en-US" altLang="en-US" sz="1600" dirty="0"/>
              </a:p>
            </p:txBody>
          </p:sp>
        </mc:Choice>
        <mc:Fallback xmlns="">
          <p:sp>
            <p:nvSpPr>
              <p:cNvPr id="7" name="Text Box 23" descr="Weave">
                <a:extLst>
                  <a:ext uri="{FF2B5EF4-FFF2-40B4-BE49-F238E27FC236}">
                    <a16:creationId xmlns:a16="http://schemas.microsoft.com/office/drawing/2014/main" id="{9626495E-BA92-303A-A773-E131D6E9FC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7896" y="1052736"/>
                <a:ext cx="8956104" cy="954107"/>
              </a:xfrm>
              <a:prstGeom prst="rect">
                <a:avLst/>
              </a:prstGeom>
              <a:blipFill>
                <a:blip r:embed="rId3"/>
                <a:stretch>
                  <a:fillRect l="-408" t="-1282" b="-833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1438C6AE-7ABE-507A-3B7F-39CC8082ECA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504" y="2279774"/>
                <a:ext cx="8956104" cy="107721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1600" dirty="0"/>
                  <a:t>The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16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r</m:t>
                    </m:r>
                    <m:r>
                      <a:rPr lang="en-US" altLang="en-US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m:rPr>
                        <m:sty m:val="p"/>
                      </m:rPr>
                      <a:rPr lang="en-US" altLang="en-US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th</m:t>
                    </m:r>
                    <m:r>
                      <a:rPr lang="en-US" altLang="en-US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1600" dirty="0"/>
                  <a:t> Tverberg #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600" b="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600" b="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en-US" sz="1600" b="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altLang="en-US" sz="1600" b="0" i="0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en-US" sz="1600" b="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600" b="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en-US" sz="1600" b="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d>
                      <m:dPr>
                        <m:ctrlPr>
                          <a:rPr lang="en-US" altLang="en-US" sz="1600" b="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1600" b="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en-US" sz="1600" b="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1600" b="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endParaRPr lang="en-US" altLang="en-US" sz="1600" b="0" dirty="0">
                  <a:solidFill>
                    <a:srgbClr val="FF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1600" b="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1600" dirty="0"/>
                  <a:t>is the minimum integer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600" b="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600" b="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en-US" sz="1600" b="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altLang="en-US" sz="1600" b="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1600" dirty="0" err="1"/>
                  <a:t>s.t.</a:t>
                </a:r>
                <a:r>
                  <a:rPr lang="en-US" altLang="en-US" sz="1600" dirty="0"/>
                  <a:t> any set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altLang="en-US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⊂</m:t>
                    </m:r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altLang="en-US" sz="1600" b="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1600" dirty="0"/>
                  <a:t>with at least </a:t>
                </a:r>
                <a14:m>
                  <m:oMath xmlns:m="http://schemas.openxmlformats.org/officeDocument/2006/math">
                    <m:r>
                      <a:rPr lang="en-US" altLang="en-US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en-US" sz="16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6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en-US" sz="16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altLang="en-US" sz="1600" b="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1600" dirty="0"/>
                  <a:t>elements can be partitioned </a:t>
                </a:r>
              </a:p>
              <a:p>
                <a:pPr algn="l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⋃"/>
                        <m:limLoc m:val="subSup"/>
                        <m:ctrlP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  <m:brk m:alnAt="25"/>
                          </m:rP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p>
                      <m:e>
                        <m:sSub>
                          <m:sSubPr>
                            <m:ctrlPr>
                              <a:rPr lang="en-US" altLang="en-US" sz="1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en-US" sz="1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en-US" sz="1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nary>
                    <m: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1600" dirty="0"/>
                  <a:t>s.t.</a:t>
                </a:r>
                <a:r>
                  <a:rPr lang="en-US" altLang="en-US" sz="16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⋂"/>
                        <m:limLoc m:val="subSup"/>
                        <m:ctrlPr>
                          <a:rPr lang="en-US" altLang="en-US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  <m:brk m:alnAt="25"/>
                          </m:rPr>
                          <a:rPr lang="en-US" altLang="en-US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altLang="en-US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en-US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p>
                      <m:e>
                        <m:sSub>
                          <m:sSubPr>
                            <m:ctrlPr>
                              <a:rPr lang="en-US" altLang="en-US" sz="1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en-US" sz="1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CH</m:t>
                            </m:r>
                            <m:r>
                              <a:rPr lang="en-US" altLang="en-US" sz="1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 altLang="en-US" sz="1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en-US" sz="1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  <m:r>
                          <a:rPr lang="en-US" altLang="en-US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US" altLang="en-US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≠∅</m:t>
                    </m:r>
                  </m:oMath>
                </a14:m>
                <a:endParaRPr lang="en-US" altLang="en-US" sz="1600" dirty="0"/>
              </a:p>
            </p:txBody>
          </p:sp>
        </mc:Choice>
        <mc:Fallback xmlns="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1438C6AE-7ABE-507A-3B7F-39CC8082EC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2279774"/>
                <a:ext cx="8956104" cy="1077218"/>
              </a:xfrm>
              <a:prstGeom prst="rect">
                <a:avLst/>
              </a:prstGeom>
              <a:blipFill>
                <a:blip r:embed="rId4"/>
                <a:stretch>
                  <a:fillRect l="-408" t="-1130" b="-4237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2654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9FF3D-0148-3AD1-336E-738AD2B5A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Text Box 3">
            <a:extLst>
              <a:ext uri="{FF2B5EF4-FFF2-40B4-BE49-F238E27FC236}">
                <a16:creationId xmlns:a16="http://schemas.microsoft.com/office/drawing/2014/main" id="{411AA77E-6DC3-65AF-2363-919EA7425A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04800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u="sng" dirty="0">
                <a:solidFill>
                  <a:srgbClr val="000000"/>
                </a:solidFill>
              </a:rPr>
              <a:t>Related: Eckhoff’s Conjecture (1978) 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54404C92-AD47-6088-723F-0ECA9B7BDED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1520" y="980728"/>
                <a:ext cx="8956104" cy="107721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1600" dirty="0"/>
                  <a:t>The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16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r</m:t>
                    </m:r>
                    <m:r>
                      <a:rPr lang="en-US" altLang="en-US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′</m:t>
                    </m:r>
                    <m:r>
                      <m:rPr>
                        <m:sty m:val="p"/>
                      </m:rPr>
                      <a:rPr lang="en-US" altLang="en-US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th</m:t>
                    </m:r>
                    <m:r>
                      <a:rPr lang="en-US" altLang="en-US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1600" dirty="0"/>
                  <a:t> Tverberg #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600" b="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600" b="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en-US" sz="1600" b="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altLang="en-US" sz="1600" b="0" i="0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en-US" sz="1600" b="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600" b="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en-US" sz="1600" b="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d>
                      <m:dPr>
                        <m:ctrlPr>
                          <a:rPr lang="en-US" altLang="en-US" sz="1600" b="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1600" b="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en-US" sz="1600" b="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1600" b="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endParaRPr lang="en-US" altLang="en-US" sz="1600" b="0" dirty="0">
                  <a:solidFill>
                    <a:srgbClr val="FF0000"/>
                  </a:solidFill>
                </a:endParaRP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1600" b="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1600" dirty="0"/>
                  <a:t>is the minimum integer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600" b="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600" b="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en-US" sz="1600" b="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altLang="en-US" sz="1600" b="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1600" dirty="0" err="1"/>
                  <a:t>s.t.</a:t>
                </a:r>
                <a:r>
                  <a:rPr lang="en-US" altLang="en-US" sz="1600" dirty="0"/>
                  <a:t> any set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P</m:t>
                    </m:r>
                    <m:r>
                      <a:rPr lang="en-US" altLang="en-US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⊂</m:t>
                    </m:r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𝑋</m:t>
                    </m:r>
                  </m:oMath>
                </a14:m>
                <a:r>
                  <a:rPr lang="en-US" altLang="en-US" sz="1600" b="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1600" dirty="0"/>
                  <a:t>with at least </a:t>
                </a:r>
                <a14:m>
                  <m:oMath xmlns:m="http://schemas.openxmlformats.org/officeDocument/2006/math">
                    <m:r>
                      <a:rPr lang="en-US" altLang="en-US" sz="16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en-US" sz="16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6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en-US" sz="16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altLang="en-US" sz="1600" b="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1600" dirty="0"/>
                  <a:t>elements can be partitioned </a:t>
                </a:r>
              </a:p>
              <a:p>
                <a:pPr algn="l">
                  <a:spcBef>
                    <a:spcPct val="50000"/>
                  </a:spcBef>
                </a:pPr>
                <a14:m>
                  <m:oMath xmlns:m="http://schemas.openxmlformats.org/officeDocument/2006/math"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16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⋃"/>
                        <m:limLoc m:val="subSup"/>
                        <m:ctrlP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  <m:brk m:alnAt="25"/>
                          </m:rP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p>
                      <m:e>
                        <m:sSub>
                          <m:sSubPr>
                            <m:ctrlPr>
                              <a:rPr lang="en-US" altLang="en-US" sz="1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en-US" sz="1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en-US" sz="16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  <m:r>
                          <a:rPr lang="en-US" altLang="en-US" sz="16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nary>
                    <m:r>
                      <a:rPr lang="en-US" altLang="en-US" sz="16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1600" dirty="0"/>
                  <a:t>s.t.</a:t>
                </a:r>
                <a:r>
                  <a:rPr lang="en-US" altLang="en-US" sz="16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⋂"/>
                        <m:limLoc m:val="subSup"/>
                        <m:ctrlPr>
                          <a:rPr lang="en-US" altLang="en-US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sty m:val="p"/>
                            <m:brk m:alnAt="25"/>
                          </m:rPr>
                          <a:rPr lang="en-US" altLang="en-US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lang="en-US" altLang="en-US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m:rPr>
                            <m:sty m:val="p"/>
                          </m:rPr>
                          <a:rPr lang="en-US" altLang="en-US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sup>
                      <m:e>
                        <m:sSub>
                          <m:sSubPr>
                            <m:ctrlPr>
                              <a:rPr lang="en-US" altLang="en-US" sz="1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en-US" sz="1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CH</m:t>
                            </m:r>
                            <m:r>
                              <a:rPr lang="en-US" altLang="en-US" sz="1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en-US" altLang="en-US" sz="1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en-US" sz="16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  <m:r>
                          <a:rPr lang="en-US" altLang="en-US" sz="16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US" altLang="en-US" sz="16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≠∅</m:t>
                    </m:r>
                  </m:oMath>
                </a14:m>
                <a:endParaRPr lang="en-US" altLang="en-US" sz="1600" dirty="0"/>
              </a:p>
            </p:txBody>
          </p:sp>
        </mc:Choice>
        <mc:Fallback xmlns="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54404C92-AD47-6088-723F-0ECA9B7BDE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51520" y="980728"/>
                <a:ext cx="8956104" cy="1077218"/>
              </a:xfrm>
              <a:prstGeom prst="rect">
                <a:avLst/>
              </a:prstGeom>
              <a:blipFill>
                <a:blip r:embed="rId3"/>
                <a:stretch>
                  <a:fillRect l="-340" t="-1130" b="-4237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23" descr="Weave">
                <a:extLst>
                  <a:ext uri="{FF2B5EF4-FFF2-40B4-BE49-F238E27FC236}">
                    <a16:creationId xmlns:a16="http://schemas.microsoft.com/office/drawing/2014/main" id="{A78F4EE2-F2AC-04FA-6A9B-667174D70EA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504" y="2060848"/>
                <a:ext cx="9036496" cy="4829977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Conjecture [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Eckhoff 1978</a:t>
                </a:r>
                <a:r>
                  <a:rPr lang="en-US" altLang="en-US" sz="2000" dirty="0"/>
                  <a:t>]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For an </a:t>
                </a:r>
                <a:r>
                  <a:rPr lang="en-US" altLang="en-US" sz="2000" u="sng" dirty="0">
                    <a:solidFill>
                      <a:schemeClr val="accent1"/>
                    </a:solidFill>
                  </a:rPr>
                  <a:t>abstract  convexity space</a:t>
                </a:r>
                <a:r>
                  <a:rPr lang="en-US" altLang="en-US" sz="2000" dirty="0">
                    <a:solidFill>
                      <a:schemeClr val="accent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US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d>
                      <m:dPr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</m:d>
                  </m:oMath>
                </a14:m>
                <a:r>
                  <a:rPr lang="en-US" altLang="en-US" sz="2000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altLang="en-US" sz="200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d>
                      <m:dPr>
                        <m:ctrlP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en-US" altLang="en-US" sz="200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endParaRPr lang="en-US" altLang="en-US" sz="2000" dirty="0"/>
              </a:p>
              <a:p>
                <a:pPr>
                  <a:spcBef>
                    <a:spcPct val="50000"/>
                  </a:spcBef>
                </a:pPr>
                <a:r>
                  <a:rPr lang="en-US" altLang="en-US" sz="2000" dirty="0"/>
                  <a:t>Refuted by Boris Bukh !!! </a:t>
                </a:r>
              </a:p>
              <a:p>
                <a:pPr>
                  <a:spcBef>
                    <a:spcPct val="50000"/>
                  </a:spcBef>
                </a:pPr>
                <a:r>
                  <a:rPr lang="en-US" altLang="en-US" sz="2000" dirty="0"/>
                  <a:t>However, is it true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rd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)</m:t>
                    </m:r>
                  </m:oMath>
                </a14:m>
                <a:r>
                  <a:rPr lang="en-US" altLang="en-US" sz="2000" dirty="0"/>
                  <a:t>?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Thm: [</a:t>
                </a:r>
                <a:r>
                  <a:rPr lang="en-IL" sz="2000" u="sng" dirty="0" err="1">
                    <a:solidFill>
                      <a:srgbClr val="7030A0"/>
                    </a:solidFill>
                  </a:rPr>
                  <a:t>Pálvölgyi</a:t>
                </a:r>
                <a:r>
                  <a:rPr lang="en-US" sz="2000" dirty="0">
                    <a:solidFill>
                      <a:srgbClr val="7030A0"/>
                    </a:solidFill>
                  </a:rPr>
                  <a:t> ‘20</a:t>
                </a:r>
                <a:r>
                  <a:rPr lang="en-US" altLang="en-US" sz="2000" dirty="0"/>
                  <a:t>]: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en-US" sz="2000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altLang="en-US" sz="2000" dirty="0" err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000" dirty="0" err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US" altLang="en-US" sz="2000" i="0" dirty="0">
                    <a:solidFill>
                      <a:srgbClr val="FF0000"/>
                    </a:solidFill>
                    <a:latin typeface="+mj-lt"/>
                  </a:rPr>
                  <a:t>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d>
                          <m:dPr>
                            <m:ctrlPr>
                              <a:rPr 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000" b="0" i="0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0" i="0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  <m:sup>
                                <m:d>
                                  <m:dPr>
                                    <m:ctrlPr>
                                      <a:rPr lang="en-US" sz="2000" b="0" i="1" dirty="0" smtClean="0">
                                        <a:solidFill>
                                          <a:srgbClr val="FF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p>
                                      <m:sSupPr>
                                        <m:ctrlPr>
                                          <a:rPr lang="en-US" sz="2000" b="0" i="0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0" dirty="0" smtClean="0">
                                            <a:solidFill>
                                              <a:srgbClr val="FF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𝐷</m:t>
                                        </m:r>
                                      </m:e>
                                      <m:sup>
                                        <m:d>
                                          <m:dPr>
                                            <m:ctrlPr>
                                              <a:rPr lang="en-US" sz="2000" b="0" i="1" dirty="0" smtClean="0">
                                                <a:solidFill>
                                                  <a:srgbClr val="FF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func>
                                              <m:funcPr>
                                                <m:ctrlPr>
                                                  <a:rPr lang="en-US" sz="2000" b="0" i="0" dirty="0" smtClean="0">
                                                    <a:solidFill>
                                                      <a:srgbClr val="FF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</m:ctrlPr>
                                              </m:funcPr>
                                              <m:fName>
                                                <m:r>
                                                  <m:rPr>
                                                    <m:sty m:val="p"/>
                                                  </m:rPr>
                                                  <a:rPr lang="en-US" sz="2000" b="0" i="0" dirty="0" smtClean="0">
                                                    <a:solidFill>
                                                      <a:srgbClr val="FF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log</m:t>
                                                </m:r>
                                              </m:fName>
                                              <m:e>
                                                <m:r>
                                                  <a:rPr lang="en-US" sz="2000" b="0" i="0" dirty="0" smtClean="0">
                                                    <a:solidFill>
                                                      <a:srgbClr val="FF0000"/>
                                                    </a:solidFill>
                                                    <a:latin typeface="Cambria Math" panose="02040503050406030204" pitchFamily="18" charset="0"/>
                                                  </a:rPr>
                                                  <m:t>𝐷</m:t>
                                                </m:r>
                                              </m:e>
                                            </m:func>
                                          </m:e>
                                        </m:d>
                                      </m:sup>
                                    </m:sSup>
                                  </m:e>
                                </m:d>
                              </m:sup>
                            </m:sSup>
                          </m:e>
                        </m:d>
                      </m:sup>
                    </m:sSup>
                  </m:oMath>
                </a14:m>
                <a:r>
                  <a:rPr lang="en-US" altLang="en-US" sz="2000" b="0" i="0" dirty="0">
                    <a:solidFill>
                      <a:srgbClr val="FF0000"/>
                    </a:solidFill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00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altLang="en-US" sz="2000" i="0" dirty="0">
                    <a:solidFill>
                      <a:srgbClr val="FF0000"/>
                    </a:solidFill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00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en-US" sz="1600" dirty="0"/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Our proof technique implies for </a:t>
                </a:r>
                <a:r>
                  <a:rPr lang="en-US" altLang="en-US" sz="2000" u="sng" dirty="0"/>
                  <a:t>separable</a:t>
                </a:r>
                <a:r>
                  <a:rPr lang="en-US" altLang="en-US" sz="2000" dirty="0"/>
                  <a:t> spaces  with Radon </a:t>
                </a:r>
                <a14:m>
                  <m:oMath xmlns:m="http://schemas.openxmlformats.org/officeDocument/2006/math">
                    <m:r>
                      <a:rPr lang="en-US" altLang="en-US" sz="200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altLang="en-US" sz="2000" dirty="0"/>
                  <a:t>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Thm: [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Alon-</a:t>
                </a:r>
                <a:r>
                  <a:rPr lang="en-US" altLang="en-US" sz="2000" u="sng" dirty="0">
                    <a:solidFill>
                      <a:schemeClr val="accent2"/>
                    </a:solidFill>
                  </a:rPr>
                  <a:t>S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 ‘25 </a:t>
                </a:r>
                <a:r>
                  <a:rPr lang="en-US" altLang="en-US" sz="2000" dirty="0"/>
                  <a:t>]: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en-US" sz="200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altLang="en-US" sz="2000" i="0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000" i="0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en-US" sz="2000" i="0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en-US" sz="200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altLang="en-US" sz="200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en-US" altLang="en-US" sz="20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altLang="en-US" sz="20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𝑙𝑜𝑔</m:t>
                        </m:r>
                        <m:r>
                          <a:rPr lang="en-US" altLang="en-US" sz="20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⁡</m:t>
                        </m:r>
                        <m:r>
                          <m:rPr>
                            <m:sty m:val="p"/>
                          </m:rP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  <m: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fName>
                      <m:e>
                        <m:r>
                          <a:rPr lang="en-US" altLang="en-US" sz="2000" i="0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⁡</m:t>
                        </m:r>
                      </m:e>
                    </m:func>
                  </m:oMath>
                </a14:m>
                <a:endParaRPr lang="en-US" altLang="en-US" sz="2000" dirty="0"/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Recent improvement: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 err="1"/>
                  <a:t>Thm</a:t>
                </a:r>
                <a:r>
                  <a:rPr lang="en-US" altLang="en-US" sz="2000" dirty="0"/>
                  <a:t>: [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Keller-</a:t>
                </a:r>
                <a:r>
                  <a:rPr lang="en-US" altLang="en-US" sz="2000" u="sng" dirty="0">
                    <a:solidFill>
                      <a:schemeClr val="accent2"/>
                    </a:solidFill>
                  </a:rPr>
                  <a:t>S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 ’26+ </a:t>
                </a:r>
                <a:r>
                  <a:rPr lang="en-US" altLang="en-US" sz="2000" dirty="0"/>
                  <a:t>]: </a:t>
                </a:r>
                <a14:m>
                  <m:oMath xmlns:m="http://schemas.openxmlformats.org/officeDocument/2006/math">
                    <m:r>
                      <a:rPr lang="en-US" altLang="en-US" sz="20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altLang="en-US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altLang="en-US" sz="2000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altLang="en-US" sz="2000" dirty="0" err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00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alt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en-US" sz="200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en-US" sz="200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𝐷</m:t>
                            </m:r>
                          </m:e>
                          <m:sup>
                            <m:r>
                              <a:rPr lang="en-US" altLang="en-US" sz="200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𝑙𝑜𝑔</m:t>
                        </m:r>
                        <m: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⁡</m:t>
                        </m:r>
                        <m: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</m:d>
                    <m:r>
                      <a:rPr lang="en-US" altLang="en-US" sz="200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⁡⁡</m:t>
                    </m:r>
                  </m:oMath>
                </a14:m>
                <a:endParaRPr lang="en-US" altLang="en-US" sz="2000" dirty="0"/>
              </a:p>
              <a:p>
                <a:pPr algn="l">
                  <a:spcBef>
                    <a:spcPct val="50000"/>
                  </a:spcBef>
                </a:pPr>
                <a:endParaRPr lang="en-US" altLang="en-US" sz="2000" dirty="0"/>
              </a:p>
            </p:txBody>
          </p:sp>
        </mc:Choice>
        <mc:Fallback xmlns="">
          <p:sp>
            <p:nvSpPr>
              <p:cNvPr id="5" name="Text Box 23" descr="Weave">
                <a:extLst>
                  <a:ext uri="{FF2B5EF4-FFF2-40B4-BE49-F238E27FC236}">
                    <a16:creationId xmlns:a16="http://schemas.microsoft.com/office/drawing/2014/main" id="{A78F4EE2-F2AC-04FA-6A9B-667174D70E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2060848"/>
                <a:ext cx="9036496" cy="4829977"/>
              </a:xfrm>
              <a:prstGeom prst="rect">
                <a:avLst/>
              </a:prstGeom>
              <a:blipFill>
                <a:blip r:embed="rId4"/>
                <a:stretch>
                  <a:fillRect l="-742" t="-631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5028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56032"/>
            <a:ext cx="78638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Comic Sans MS" pitchFamily="34" charset="0"/>
                <a:ea typeface="Comic Sans MS" pitchFamily="34" charset="-122"/>
                <a:cs typeface="Comic Sans MS" pitchFamily="34" charset="-120"/>
              </a:rPr>
              <a:t>roadmap</a:t>
            </a:r>
            <a:endParaRPr lang="en-US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3"/>
              <p:cNvSpPr/>
              <p:nvPr/>
            </p:nvSpPr>
            <p:spPr>
              <a:xfrm>
                <a:off x="107504" y="836712"/>
                <a:ext cx="9036496" cy="5544616"/>
              </a:xfrm>
              <a:prstGeom prst="rect">
                <a:avLst/>
              </a:prstGeom>
              <a:noFill/>
              <a:ln/>
            </p:spPr>
            <p:txBody>
              <a:bodyPr wrap="square" lIns="508" tIns="508" rIns="508" bIns="508" rtlCol="0" anchor="ctr">
                <a:normAutofit/>
              </a:bodyPr>
              <a:lstStyle/>
              <a:p>
                <a:pPr marL="342900" indent="-342900" algn="l">
                  <a:buFont typeface="+mj-lt"/>
                  <a:buAutoNum type="arabicPeriod"/>
                </a:pPr>
                <a:r>
                  <a:rPr lang="en-US" sz="2000" dirty="0">
                    <a:solidFill>
                      <a:srgbClr val="000000"/>
                    </a:solidFill>
                    <a:highlight>
                      <a:srgbClr val="FFFF00"/>
                    </a:highlight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Hypergraphs</a:t>
                </a:r>
                <a:r>
                  <a:rPr lang="en-US" sz="2000" b="1" dirty="0">
                    <a:solidFill>
                      <a:srgbClr val="000000"/>
                    </a:solidFill>
                    <a:highlight>
                      <a:srgbClr val="FFFF00"/>
                    </a:highlight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𝐻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=(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𝑉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,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𝐸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) 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highlight>
                      <a:srgbClr val="FFFF00"/>
                    </a:highlight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and projections/traces on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𝑆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⊆</m:t>
                    </m:r>
                    <m:r>
                      <a:rPr lang="en-US" sz="2000" i="1" dirty="0" smtClean="0">
                        <a:solidFill>
                          <a:srgbClr val="FF0000"/>
                        </a:solidFill>
                        <a:highlight>
                          <a:srgbClr val="FFFF00"/>
                        </a:highlight>
                        <a:latin typeface="Cambria Math"/>
                        <a:ea typeface="Comic Sans MS" pitchFamily="34" charset="-122"/>
                        <a:cs typeface="Comic Sans MS" pitchFamily="34" charset="-120"/>
                      </a:rPr>
                      <m:t>𝑉</m:t>
                    </m:r>
                  </m:oMath>
                </a14:m>
                <a:r>
                  <a:rPr lang="en-US" sz="2000" dirty="0">
                    <a:solidFill>
                      <a:srgbClr val="FF0000"/>
                    </a:solidFill>
                    <a:highlight>
                      <a:srgbClr val="FFFF00"/>
                    </a:highlight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
</a:t>
                </a:r>
                <a:r>
                  <a:rPr lang="en-US" sz="2000" dirty="0">
                    <a:solidFill>
                      <a:srgbClr val="000000"/>
                    </a:solidFill>
                    <a:highlight>
                      <a:srgbClr val="FFFF00"/>
                    </a:highlight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Shattering, VC-dimension, and shatter functions</a:t>
                </a: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
</a:t>
                </a:r>
                <a:r>
                  <a:rPr lang="en-US" sz="2000" dirty="0">
                    <a:solidFill>
                      <a:srgbClr val="000000"/>
                    </a:solidFill>
                    <a:highlight>
                      <a:srgbClr val="FFFF00"/>
                    </a:highlight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Examples: Exercises</a:t>
                </a: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
</a:t>
                </a:r>
                <a:r>
                  <a:rPr lang="en-US" sz="2000" dirty="0">
                    <a:solidFill>
                      <a:srgbClr val="000000"/>
                    </a:solidFill>
                    <a:highlight>
                      <a:srgbClr val="FFFF00"/>
                    </a:highlight>
                    <a:latin typeface="Comic Sans MS" pitchFamily="34" charset="0"/>
                    <a:ea typeface="Comic Sans MS" pitchFamily="34" charset="-122"/>
                    <a:cs typeface="Comic Sans MS" pitchFamily="34" charset="-120"/>
                  </a:rPr>
                  <a:t>Sauer–Shelah–Perles lemma and proof</a:t>
                </a:r>
                <a:endParaRPr lang="en-US" sz="2000" dirty="0">
                  <a:solidFill>
                    <a:srgbClr val="000000"/>
                  </a:solidFill>
                  <a:latin typeface="Comic Sans MS" pitchFamily="34" charset="0"/>
                  <a:ea typeface="Comic Sans MS" pitchFamily="34" charset="-122"/>
                  <a:cs typeface="Comic Sans MS" pitchFamily="34" charset="-120"/>
                </a:endParaRPr>
              </a:p>
              <a:p>
                <a:pPr marL="342900" indent="-342900" algn="l">
                  <a:buFont typeface="+mj-lt"/>
                  <a:buAutoNum type="arabicPeriod"/>
                </a:pPr>
                <a:r>
                  <a:rPr lang="en-US" sz="2000" dirty="0">
                    <a:solidFill>
                      <a:srgbClr val="000000"/>
                    </a:solidFill>
                    <a:highlight>
                      <a:srgbClr val="FFFF00"/>
                    </a:highlight>
                    <a:latin typeface="Comic Sans MS" pitchFamily="34" charset="0"/>
                  </a:rPr>
                  <a:t>Linearization</a:t>
                </a:r>
              </a:p>
              <a:p>
                <a:pPr marL="342900" indent="-342900" algn="l">
                  <a:buFont typeface="+mj-lt"/>
                  <a:buAutoNum type="arabicPeriod"/>
                </a:pPr>
                <a:r>
                  <a:rPr lang="en-US" sz="2000" dirty="0">
                    <a:solidFill>
                      <a:srgbClr val="000000"/>
                    </a:solidFill>
                    <a:highlight>
                      <a:srgbClr val="FFFF00"/>
                    </a:highlight>
                    <a:latin typeface="Comic Sans MS" pitchFamily="34" charset="0"/>
                  </a:rPr>
                  <a:t>Relation to basic convexity and Radon’s Theorem (or Radon’s Lemma for Andreas)</a:t>
                </a:r>
              </a:p>
              <a:p>
                <a:pPr marL="342900" indent="-342900" algn="l">
                  <a:buFont typeface="+mj-lt"/>
                  <a:buAutoNum type="arabicPeriod"/>
                </a:pPr>
                <a:r>
                  <a:rPr lang="en-US" sz="2000" dirty="0">
                    <a:solidFill>
                      <a:srgbClr val="000000"/>
                    </a:solidFill>
                    <a:highlight>
                      <a:srgbClr val="FFFF00"/>
                    </a:highlight>
                    <a:latin typeface="Comic Sans MS" pitchFamily="34" charset="0"/>
                  </a:rPr>
                  <a:t>Abstract Convexity spaces</a:t>
                </a:r>
              </a:p>
              <a:p>
                <a:pPr marL="342900" indent="-342900" algn="l">
                  <a:buFont typeface="+mj-lt"/>
                  <a:buAutoNum type="arabicPeriod"/>
                </a:pPr>
                <a:endParaRPr lang="en-US" sz="2000" dirty="0">
                  <a:solidFill>
                    <a:srgbClr val="000000"/>
                  </a:solidFill>
                  <a:highlight>
                    <a:srgbClr val="FFFF00"/>
                  </a:highlight>
                  <a:latin typeface="Comic Sans MS" pitchFamily="34" charset="0"/>
                </a:endParaRPr>
              </a:p>
              <a:p>
                <a:pPr marL="342900" indent="-342900" algn="l">
                  <a:buFont typeface="+mj-lt"/>
                  <a:buAutoNum type="arabicPeriod"/>
                </a:pP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</a:rPr>
                  <a:t>Application of VC-dim point of view: Closing an open problem of G. Kalai (from the 70’s)  </a:t>
                </a:r>
              </a:p>
              <a:p>
                <a:pPr marL="342900" indent="-342900" algn="l">
                  <a:buFont typeface="+mj-lt"/>
                  <a:buAutoNum type="arabicPeriod"/>
                </a:pP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</a:rPr>
                  <a:t>Another goodie: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</a:rPr>
                  <a:t>-nets and generalizations</a:t>
                </a:r>
              </a:p>
              <a:p>
                <a:pPr marL="342900" indent="-342900" algn="l">
                  <a:buFont typeface="+mj-lt"/>
                  <a:buAutoNum type="arabicPeriod"/>
                </a:pPr>
                <a:r>
                  <a:rPr lang="en-US" sz="2000" dirty="0">
                    <a:solidFill>
                      <a:srgbClr val="000000"/>
                    </a:solidFill>
                    <a:latin typeface="Comic Sans MS" pitchFamily="34" charset="0"/>
                  </a:rPr>
                  <a:t>VC-dim in Extremal graph theory</a:t>
                </a:r>
                <a:endParaRPr lang="en-US" sz="1800" dirty="0">
                  <a:solidFill>
                    <a:srgbClr val="000000"/>
                  </a:solidFill>
                  <a:latin typeface="Comic Sans MS" pitchFamily="34" charset="0"/>
                  <a:ea typeface="Comic Sans MS" pitchFamily="34" charset="-122"/>
                  <a:cs typeface="Comic Sans MS" pitchFamily="34" charset="-120"/>
                </a:endParaRPr>
              </a:p>
            </p:txBody>
          </p:sp>
        </mc:Choice>
        <mc:Fallback xmlns="">
          <p:sp>
            <p:nvSpPr>
              <p:cNvPr id="5" name="Text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836712"/>
                <a:ext cx="9036496" cy="5544616"/>
              </a:xfrm>
              <a:prstGeom prst="rect">
                <a:avLst/>
              </a:prstGeom>
              <a:blipFill>
                <a:blip r:embed="rId3"/>
                <a:stretch>
                  <a:fillRect l="-2024"/>
                </a:stretch>
              </a:blipFill>
              <a:ln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5437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CABA1-B657-3620-58BD-2239E77A1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E461B6E0-9F1A-C63A-2980-A9274D11832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7002" y="1444714"/>
                <a:ext cx="8964488" cy="40011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/>
                  <a:t>Let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𝐂</m:t>
                        </m:r>
                      </m:e>
                    </m:d>
                  </m:oMath>
                </a14:m>
                <a:r>
                  <a:rPr lang="en-US" altLang="en-US" sz="2000" dirty="0"/>
                  <a:t> be a separable  abstract convexity space</a:t>
                </a:r>
              </a:p>
            </p:txBody>
          </p:sp>
        </mc:Choice>
        <mc:Fallback xmlns="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E461B6E0-9F1A-C63A-2980-A9274D118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7002" y="1444714"/>
                <a:ext cx="8964488" cy="400110"/>
              </a:xfrm>
              <a:prstGeom prst="rect">
                <a:avLst/>
              </a:prstGeom>
              <a:blipFill>
                <a:blip r:embed="rId3"/>
                <a:stretch>
                  <a:fillRect t="-9091" b="-2575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6869E906-789C-5597-CE19-7C88A86ECD1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8632" y="2132856"/>
                <a:ext cx="8013808" cy="132343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Recall: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 err="1"/>
                  <a:t>Thm</a:t>
                </a:r>
                <a:r>
                  <a:rPr lang="en-US" altLang="en-US" sz="2000" dirty="0"/>
                  <a:t>: Radon number 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𝑋</m:t>
                        </m:r>
                        <m: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</m:oMath>
                </a14:m>
                <a:r>
                  <a:rPr lang="en-US" altLang="en-US" sz="2000" dirty="0"/>
                  <a:t>  is </a:t>
                </a:r>
                <a14:m>
                  <m:oMath xmlns:m="http://schemas.openxmlformats.org/officeDocument/2006/math"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US" altLang="en-US" sz="2000" dirty="0"/>
                  <a:t> </a:t>
                </a:r>
                <a:r>
                  <a:rPr lang="en-US" altLang="en-US" sz="2000" b="1" u="sng" dirty="0" err="1"/>
                  <a:t>iff</a:t>
                </a:r>
                <a:r>
                  <a:rPr lang="en-US" altLang="en-US" sz="2000" dirty="0"/>
                  <a:t> 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dim</m:t>
                        </m:r>
                        <m:r>
                          <a:rPr 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IL" sz="2000" i="1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IL" sz="2000" i="1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ℎ</m:t>
                        </m:r>
                      </m:sub>
                    </m:sSub>
                    <m:r>
                      <a:rPr 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)=</m:t>
                    </m:r>
                    <m:r>
                      <a:rPr 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20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 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	where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L" sz="2000" i="1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L" sz="2000" i="1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IL" sz="2000" i="1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ℎ</m:t>
                        </m:r>
                      </m:sub>
                    </m:sSub>
                    <m:r>
                      <a:rPr lang="en-IL" sz="2000" i="1" dirty="0" err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IL" sz="2000" i="1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IL" sz="2000" i="1" dirty="0" err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L" sz="2000" i="1" dirty="0" err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IL" sz="2000" i="1" dirty="0" err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ℎ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/>
                  <a:t>is the </a:t>
                </a:r>
                <a:r>
                  <a:rPr lang="en-US" altLang="en-US" sz="2000" dirty="0" err="1"/>
                  <a:t>halfspace</a:t>
                </a:r>
                <a:r>
                  <a:rPr lang="en-US" altLang="en-US" sz="2000" dirty="0"/>
                  <a:t> hypergraph</a:t>
                </a:r>
              </a:p>
            </p:txBody>
          </p:sp>
        </mc:Choice>
        <mc:Fallback xmlns="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6869E906-789C-5597-CE19-7C88A86ECD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8632" y="2132856"/>
                <a:ext cx="8013808" cy="1323439"/>
              </a:xfrm>
              <a:prstGeom prst="rect">
                <a:avLst/>
              </a:prstGeom>
              <a:blipFill>
                <a:blip r:embed="rId4"/>
                <a:stretch>
                  <a:fillRect l="-760" t="-2765" b="-737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 Box 3">
            <a:extLst>
              <a:ext uri="{FF2B5EF4-FFF2-40B4-BE49-F238E27FC236}">
                <a16:creationId xmlns:a16="http://schemas.microsoft.com/office/drawing/2014/main" id="{99DCF0DD-E8B9-F94F-E9F5-F06C6483F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04800"/>
            <a:ext cx="7620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u="sng" dirty="0">
                <a:solidFill>
                  <a:srgbClr val="000000"/>
                </a:solidFill>
              </a:rPr>
              <a:t>Separable Convexity spaces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531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Text Box 3"/>
          <p:cNvSpPr txBox="1">
            <a:spLocks noChangeArrowheads="1"/>
          </p:cNvSpPr>
          <p:nvPr/>
        </p:nvSpPr>
        <p:spPr bwMode="auto">
          <a:xfrm>
            <a:off x="762000" y="304800"/>
            <a:ext cx="7620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u="sng" dirty="0">
                <a:solidFill>
                  <a:srgbClr val="000000"/>
                </a:solidFill>
              </a:rPr>
              <a:t>Union of convex sets 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14E7BB5E-8912-F726-C441-1BCA7552C29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160" y="1052736"/>
                <a:ext cx="8964488" cy="102547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u="sng" dirty="0"/>
                  <a:t>Def:</a:t>
                </a:r>
                <a:r>
                  <a:rPr lang="en-US" altLang="en-US" dirty="0"/>
                  <a:t>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dirty="0"/>
                  <a:t>Call a set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en-U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en-US" dirty="0">
                    <a:solidFill>
                      <a:srgbClr val="FF0000"/>
                    </a:solidFill>
                  </a:rPr>
                  <a:t>-</a:t>
                </a:r>
                <a:r>
                  <a:rPr lang="en-US" altLang="en-US" u="sng" dirty="0">
                    <a:solidFill>
                      <a:srgbClr val="7030A0"/>
                    </a:solidFill>
                  </a:rPr>
                  <a:t>convex</a:t>
                </a:r>
                <a:r>
                  <a:rPr lang="en-US" altLang="en-US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dirty="0"/>
                  <a:t>if it is the union of </a:t>
                </a:r>
                <a14:m>
                  <m:oMath xmlns:m="http://schemas.openxmlformats.org/officeDocument/2006/math">
                    <m:r>
                      <a:rPr lang="en-US" alt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en-US" dirty="0"/>
                  <a:t> convex sets.</a:t>
                </a:r>
                <a:r>
                  <a:rPr lang="en-US" altLang="en-US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Text Box 23" descr="Weave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14E7BB5E-8912-F726-C441-1BCA7552C2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160" y="1052736"/>
                <a:ext cx="8964488" cy="1025474"/>
              </a:xfrm>
              <a:prstGeom prst="rect">
                <a:avLst/>
              </a:prstGeom>
              <a:blipFill rotWithShape="1">
                <a:blip r:embed="rId4"/>
                <a:stretch>
                  <a:fillRect l="-1088" t="-4762" b="-1309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5" name="Group 34">
            <a:extLst>
              <a:ext uri="{FF2B5EF4-FFF2-40B4-BE49-F238E27FC236}">
                <a16:creationId xmlns:a16="http://schemas.microsoft.com/office/drawing/2014/main" id="{E6E6F1B4-8826-41E1-BA5D-01B6D8D8957D}"/>
              </a:ext>
            </a:extLst>
          </p:cNvPr>
          <p:cNvGrpSpPr/>
          <p:nvPr/>
        </p:nvGrpSpPr>
        <p:grpSpPr>
          <a:xfrm>
            <a:off x="5747297" y="2497904"/>
            <a:ext cx="861120" cy="1590840"/>
            <a:chOff x="5747297" y="2497904"/>
            <a:chExt cx="861120" cy="15908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5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BC9A3EA0-0363-115F-5D98-6059A3574790}"/>
                    </a:ext>
                  </a:extLst>
                </p14:cNvPr>
                <p14:cNvContentPartPr/>
                <p14:nvPr/>
              </p14:nvContentPartPr>
              <p14:xfrm>
                <a:off x="5747297" y="2497904"/>
                <a:ext cx="861120" cy="1498680"/>
              </p14:xfrm>
            </p:contentPart>
          </mc:Choice>
          <mc:Fallback xmlns=""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BC9A3EA0-0363-115F-5D98-6059A3574790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741177" y="2491784"/>
                  <a:ext cx="873360" cy="15109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7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17882B62-33EF-F29E-963E-520C3CC9893A}"/>
                    </a:ext>
                  </a:extLst>
                </p14:cNvPr>
                <p14:cNvContentPartPr/>
                <p14:nvPr/>
              </p14:nvContentPartPr>
              <p14:xfrm>
                <a:off x="5778257" y="2536424"/>
                <a:ext cx="784080" cy="1552320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17882B62-33EF-F29E-963E-520C3CC9893A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5772137" y="2530304"/>
                  <a:ext cx="796320" cy="156456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1" name="Callout: Bent Line with No Border 20">
            <a:extLst>
              <a:ext uri="{FF2B5EF4-FFF2-40B4-BE49-F238E27FC236}">
                <a16:creationId xmlns:a16="http://schemas.microsoft.com/office/drawing/2014/main" id="{A6AEEA52-7C90-7AD6-D03A-E7D081CD34E0}"/>
              </a:ext>
            </a:extLst>
          </p:cNvPr>
          <p:cNvSpPr/>
          <p:nvPr/>
        </p:nvSpPr>
        <p:spPr bwMode="auto">
          <a:xfrm>
            <a:off x="2267744" y="2822559"/>
            <a:ext cx="2160240" cy="572693"/>
          </a:xfrm>
          <a:prstGeom prst="callout2">
            <a:avLst>
              <a:gd name="adj1" fmla="val 42764"/>
              <a:gd name="adj2" fmla="val 76621"/>
              <a:gd name="adj3" fmla="val 23494"/>
              <a:gd name="adj4" fmla="val 106595"/>
              <a:gd name="adj5" fmla="val 44483"/>
              <a:gd name="adj6" fmla="val 157985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>
                <a:solidFill>
                  <a:srgbClr val="FF0000"/>
                </a:solidFill>
              </a:rPr>
              <a:t>2</a:t>
            </a:r>
            <a:r>
              <a:rPr lang="en-US" sz="1800" dirty="0">
                <a:solidFill>
                  <a:srgbClr val="7030A0"/>
                </a:solidFill>
              </a:rPr>
              <a:t>-</a:t>
            </a:r>
            <a:r>
              <a:rPr lang="en-US" sz="1800" u="sng" dirty="0">
                <a:solidFill>
                  <a:srgbClr val="7030A0"/>
                </a:solidFill>
              </a:rPr>
              <a:t>convex</a:t>
            </a:r>
            <a:endParaRPr lang="x-none" sz="1800" u="sng" dirty="0">
              <a:solidFill>
                <a:srgbClr val="7030A0"/>
              </a:solidFill>
            </a:endParaRPr>
          </a:p>
        </p:txBody>
      </p:sp>
      <p:sp>
        <p:nvSpPr>
          <p:cNvPr id="22" name="Callout: Bent Line with No Border 21">
            <a:extLst>
              <a:ext uri="{FF2B5EF4-FFF2-40B4-BE49-F238E27FC236}">
                <a16:creationId xmlns:a16="http://schemas.microsoft.com/office/drawing/2014/main" id="{3C4D3DD7-DB0A-891A-8B37-23856A921791}"/>
              </a:ext>
            </a:extLst>
          </p:cNvPr>
          <p:cNvSpPr/>
          <p:nvPr/>
        </p:nvSpPr>
        <p:spPr bwMode="auto">
          <a:xfrm>
            <a:off x="3203848" y="4365104"/>
            <a:ext cx="2160240" cy="572693"/>
          </a:xfrm>
          <a:prstGeom prst="callout2">
            <a:avLst>
              <a:gd name="adj1" fmla="val 60504"/>
              <a:gd name="adj2" fmla="val 80963"/>
              <a:gd name="adj3" fmla="val 41236"/>
              <a:gd name="adj4" fmla="val 123960"/>
              <a:gd name="adj5" fmla="val 65137"/>
              <a:gd name="adj6" fmla="val 142783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>
                <a:solidFill>
                  <a:srgbClr val="FF0000"/>
                </a:solidFill>
              </a:rPr>
              <a:t>2</a:t>
            </a:r>
            <a:r>
              <a:rPr lang="en-US" sz="1800" dirty="0">
                <a:solidFill>
                  <a:srgbClr val="7030A0"/>
                </a:solidFill>
              </a:rPr>
              <a:t>-</a:t>
            </a:r>
            <a:r>
              <a:rPr lang="en-US" sz="1800" u="sng" dirty="0">
                <a:solidFill>
                  <a:srgbClr val="7030A0"/>
                </a:solidFill>
              </a:rPr>
              <a:t>convex</a:t>
            </a:r>
            <a:endParaRPr lang="x-none" sz="1800" u="sng" dirty="0">
              <a:solidFill>
                <a:srgbClr val="7030A0"/>
              </a:solidFill>
            </a:endParaRPr>
          </a:p>
        </p:txBody>
      </p:sp>
      <p:sp>
        <p:nvSpPr>
          <p:cNvPr id="9" name="Tim 8">
            <a:extLst>
              <a:ext uri="{FF2B5EF4-FFF2-40B4-BE49-F238E27FC236}">
                <a16:creationId xmlns:a16="http://schemas.microsoft.com/office/drawing/2014/main" id="{74579DAE-A921-455E-96FD-4503674A62DA}"/>
              </a:ext>
            </a:extLst>
          </p:cNvPr>
          <p:cNvSpPr/>
          <p:nvPr/>
        </p:nvSpPr>
        <p:spPr>
          <a:xfrm>
            <a:off x="6333120" y="4487040"/>
            <a:ext cx="1097280" cy="1097280"/>
          </a:xfrm>
          <a:prstGeom prst="heart">
            <a:avLst/>
          </a:prstGeom>
          <a:solidFill>
            <a:srgbClr val="E71224">
              <a:alpha val="5000"/>
            </a:srgbClr>
          </a:solidFill>
          <a:ln w="18000">
            <a:solidFill>
              <a:srgbClr val="E71224"/>
            </a:solidFill>
          </a:ln>
        </p:spPr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6D641FC0-9A6C-FEE1-9187-A36AAF4C649A}"/>
                  </a:ext>
                </a:extLst>
              </p14:cNvPr>
              <p14:cNvContentPartPr/>
              <p14:nvPr/>
            </p14:nvContentPartPr>
            <p14:xfrm>
              <a:off x="5679257" y="6030051"/>
              <a:ext cx="521280" cy="55440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6D641FC0-9A6C-FEE1-9187-A36AAF4C649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661257" y="6012411"/>
                <a:ext cx="556920" cy="59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0D9C8239-BDC8-EDE3-039C-19D29791D43C}"/>
                  </a:ext>
                </a:extLst>
              </p14:cNvPr>
              <p14:cNvContentPartPr/>
              <p14:nvPr/>
            </p14:nvContentPartPr>
            <p14:xfrm>
              <a:off x="6277577" y="5931771"/>
              <a:ext cx="561240" cy="64584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0D9C8239-BDC8-EDE3-039C-19D29791D43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259577" y="5913771"/>
                <a:ext cx="596880" cy="681480"/>
              </a:xfrm>
              <a:prstGeom prst="rect">
                <a:avLst/>
              </a:prstGeom>
            </p:spPr>
          </p:pic>
        </mc:Fallback>
      </mc:AlternateContent>
      <p:sp>
        <p:nvSpPr>
          <p:cNvPr id="33" name="Callout: Bent Line with No Border 32">
            <a:extLst>
              <a:ext uri="{FF2B5EF4-FFF2-40B4-BE49-F238E27FC236}">
                <a16:creationId xmlns:a16="http://schemas.microsoft.com/office/drawing/2014/main" id="{F8A71004-343C-670F-E178-D3818393D1F3}"/>
              </a:ext>
            </a:extLst>
          </p:cNvPr>
          <p:cNvSpPr/>
          <p:nvPr/>
        </p:nvSpPr>
        <p:spPr bwMode="auto">
          <a:xfrm>
            <a:off x="2483768" y="5589240"/>
            <a:ext cx="2160240" cy="572693"/>
          </a:xfrm>
          <a:prstGeom prst="callout2">
            <a:avLst>
              <a:gd name="adj1" fmla="val 52317"/>
              <a:gd name="adj2" fmla="val 78792"/>
              <a:gd name="adj3" fmla="val 30319"/>
              <a:gd name="adj4" fmla="val 124322"/>
              <a:gd name="adj5" fmla="val 77419"/>
              <a:gd name="adj6" fmla="val 149295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>
                <a:solidFill>
                  <a:srgbClr val="FF0000"/>
                </a:solidFill>
              </a:rPr>
              <a:t>3</a:t>
            </a:r>
            <a:r>
              <a:rPr lang="en-US" sz="1800" dirty="0">
                <a:solidFill>
                  <a:srgbClr val="7030A0"/>
                </a:solidFill>
              </a:rPr>
              <a:t>-</a:t>
            </a:r>
            <a:r>
              <a:rPr lang="en-US" sz="1800" u="sng" dirty="0">
                <a:solidFill>
                  <a:srgbClr val="7030A0"/>
                </a:solidFill>
              </a:rPr>
              <a:t>convex</a:t>
            </a:r>
            <a:endParaRPr lang="x-none" sz="1800" u="sng" dirty="0">
              <a:solidFill>
                <a:srgbClr val="7030A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8C391847-1BAB-5181-4D50-8A35BCC05266}"/>
                  </a:ext>
                </a:extLst>
              </p14:cNvPr>
              <p14:cNvContentPartPr/>
              <p14:nvPr/>
            </p14:nvContentPartPr>
            <p14:xfrm rot="3294113">
              <a:off x="6877173" y="6045110"/>
              <a:ext cx="561240" cy="64584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8C391847-1BAB-5181-4D50-8A35BCC0526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 rot="3294113">
                <a:off x="6859173" y="6027110"/>
                <a:ext cx="596880" cy="681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39845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5300B-69C4-F284-9A54-2A9E69988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Text Box 3">
            <a:extLst>
              <a:ext uri="{FF2B5EF4-FFF2-40B4-BE49-F238E27FC236}">
                <a16:creationId xmlns:a16="http://schemas.microsoft.com/office/drawing/2014/main" id="{CFC77639-884B-0BCA-2751-2597385FD7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04800"/>
            <a:ext cx="7620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u="sng" dirty="0">
                <a:solidFill>
                  <a:srgbClr val="000000"/>
                </a:solidFill>
              </a:rPr>
              <a:t>Kalai’s problem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 Box 23" descr="Weave">
                <a:extLst>
                  <a:ext uri="{FF2B5EF4-FFF2-40B4-BE49-F238E27FC236}">
                    <a16:creationId xmlns:a16="http://schemas.microsoft.com/office/drawing/2014/main" id="{C0FC1F78-DCDB-AE7D-F500-B9ACCFB0594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008" y="1916832"/>
                <a:ext cx="8964488" cy="2408929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Problem [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G. Kalai ~70’s</a:t>
                </a:r>
                <a:r>
                  <a:rPr lang="en-US" altLang="en-US" sz="2000" dirty="0"/>
                  <a:t>]: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What is the least integer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 err="1"/>
                  <a:t>s.t.</a:t>
                </a:r>
                <a:r>
                  <a:rPr lang="en-US" altLang="en-US" sz="2000" dirty="0"/>
                  <a:t> any set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/>
                  <a:t>of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/>
                  <a:t>points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/>
                  <a:t>in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can be partitioned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∪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 err="1">
                    <a:solidFill>
                      <a:srgbClr val="000000"/>
                    </a:solidFill>
                  </a:rPr>
                  <a:t>s.t.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 any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en-US" sz="2000" dirty="0">
                    <a:solidFill>
                      <a:srgbClr val="7030A0"/>
                    </a:solidFill>
                  </a:rPr>
                  <a:t>-convex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 set containing </a:t>
                </a:r>
                <a:r>
                  <a:rPr lang="en-US" altLang="en-US" sz="2000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A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 must intersect any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en-US" sz="2000" dirty="0">
                    <a:solidFill>
                      <a:srgbClr val="7030A0"/>
                    </a:solidFill>
                  </a:rPr>
                  <a:t>-convex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 set containing </a:t>
                </a:r>
                <a:r>
                  <a:rPr lang="en-US" altLang="en-US" sz="2000" i="1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B ?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Radon’s </a:t>
                </a:r>
                <a:r>
                  <a:rPr lang="en-US" altLang="en-US" sz="2000" dirty="0" err="1">
                    <a:solidFill>
                      <a:srgbClr val="000000"/>
                    </a:solidFill>
                  </a:rPr>
                  <a:t>Thm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 is equivalent to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000" i="1" dirty="0" err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2000" i="1" dirty="0" err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,1)=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7" name="Text Box 23" descr="Weave">
                <a:extLst>
                  <a:ext uri="{FF2B5EF4-FFF2-40B4-BE49-F238E27FC236}">
                    <a16:creationId xmlns:a16="http://schemas.microsoft.com/office/drawing/2014/main" id="{C0FC1F78-DCDB-AE7D-F500-B9ACCFB059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2008" y="1916832"/>
                <a:ext cx="8964488" cy="2408929"/>
              </a:xfrm>
              <a:prstGeom prst="rect">
                <a:avLst/>
              </a:prstGeom>
              <a:blipFill>
                <a:blip r:embed="rId3"/>
                <a:stretch>
                  <a:fillRect l="-748" t="-1263" r="-1361" b="-328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5B5886F8-DCF3-1141-7027-CE0AF58D58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160" y="908720"/>
                <a:ext cx="8964488" cy="870046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u="sng" dirty="0"/>
                  <a:t>Def:</a:t>
                </a:r>
                <a:r>
                  <a:rPr lang="en-US" altLang="en-US" sz="2000" dirty="0"/>
                  <a:t>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Call a set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sz="2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-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convex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/>
                  <a:t>if it is the union of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en-US" sz="2000" dirty="0"/>
                  <a:t> convex sets.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5B5886F8-DCF3-1141-7027-CE0AF58D58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160" y="908720"/>
                <a:ext cx="8964488" cy="870046"/>
              </a:xfrm>
              <a:prstGeom prst="rect">
                <a:avLst/>
              </a:prstGeom>
              <a:blipFill>
                <a:blip r:embed="rId4"/>
                <a:stretch>
                  <a:fillRect l="-748" t="-3497" b="-1118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CE34B0EA-4884-278E-04B5-CCC25D42E1E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504" y="4581128"/>
                <a:ext cx="8964488" cy="400110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 err="1"/>
                  <a:t>Thm</a:t>
                </a:r>
                <a:r>
                  <a:rPr lang="en-US" altLang="en-US" sz="2000" dirty="0"/>
                  <a:t>: [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Bárány-Kalai ‘21 </a:t>
                </a:r>
                <a:r>
                  <a:rPr lang="en-US" altLang="en-US" sz="2000" dirty="0"/>
                  <a:t>]: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000" i="1" dirty="0" err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2000" i="1" dirty="0" err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2000" i="1" dirty="0" err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000" dirty="0"/>
                  <a:t>exists! 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twr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sub>
                    </m:sSub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Θ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))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CE34B0EA-4884-278E-04B5-CCC25D42E1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4581128"/>
                <a:ext cx="8964488" cy="400110"/>
              </a:xfrm>
              <a:prstGeom prst="rect">
                <a:avLst/>
              </a:prstGeom>
              <a:blipFill>
                <a:blip r:embed="rId5"/>
                <a:stretch>
                  <a:fillRect l="-748" t="-7576" b="-2575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23" descr="Weave">
                <a:extLst>
                  <a:ext uri="{FF2B5EF4-FFF2-40B4-BE49-F238E27FC236}">
                    <a16:creationId xmlns:a16="http://schemas.microsoft.com/office/drawing/2014/main" id="{30FEC551-F41F-39E7-C801-88897807808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016" y="5085184"/>
                <a:ext cx="8964488" cy="400110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 err="1"/>
                  <a:t>Thm</a:t>
                </a:r>
                <a:r>
                  <a:rPr lang="en-US" altLang="en-US" sz="2000" dirty="0"/>
                  <a:t>: [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Alon-</a:t>
                </a:r>
                <a:r>
                  <a:rPr lang="en-US" altLang="en-US" sz="2000" u="sng" dirty="0">
                    <a:solidFill>
                      <a:schemeClr val="accent2"/>
                    </a:solidFill>
                  </a:rPr>
                  <a:t>S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 ‘26 </a:t>
                </a:r>
                <a:r>
                  <a:rPr lang="en-US" altLang="en-US" sz="2000" dirty="0"/>
                  <a:t>]: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sSup>
                      <m:sSup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  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 Box 23" descr="Weave">
                <a:extLst>
                  <a:ext uri="{FF2B5EF4-FFF2-40B4-BE49-F238E27FC236}">
                    <a16:creationId xmlns:a16="http://schemas.microsoft.com/office/drawing/2014/main" id="{30FEC551-F41F-39E7-C801-8889780780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016" y="5085184"/>
                <a:ext cx="8964488" cy="400110"/>
              </a:xfrm>
              <a:prstGeom prst="rect">
                <a:avLst/>
              </a:prstGeom>
              <a:blipFill>
                <a:blip r:embed="rId6"/>
                <a:stretch>
                  <a:fillRect l="-748" t="-7576" b="-2575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23" descr="Weave">
                <a:extLst>
                  <a:ext uri="{FF2B5EF4-FFF2-40B4-BE49-F238E27FC236}">
                    <a16:creationId xmlns:a16="http://schemas.microsoft.com/office/drawing/2014/main" id="{19289994-2E0F-6714-31E5-B7B39B7F8C3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016" y="5589240"/>
                <a:ext cx="8964488" cy="400110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Thm: [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Chen-Ge-Shu-Wang-Xu ’26 </a:t>
                </a:r>
                <a:r>
                  <a:rPr lang="en-US" altLang="en-US" sz="2000" dirty="0"/>
                  <a:t>]: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en-US" alt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i="1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&gt; 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𝑑</m:t>
                    </m:r>
                    <m:sSup>
                      <m:sSup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 Box 23" descr="Weave">
                <a:extLst>
                  <a:ext uri="{FF2B5EF4-FFF2-40B4-BE49-F238E27FC236}">
                    <a16:creationId xmlns:a16="http://schemas.microsoft.com/office/drawing/2014/main" id="{19289994-2E0F-6714-31E5-B7B39B7F8C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016" y="5589240"/>
                <a:ext cx="8964488" cy="400110"/>
              </a:xfrm>
              <a:prstGeom prst="rect">
                <a:avLst/>
              </a:prstGeom>
              <a:blipFill>
                <a:blip r:embed="rId7"/>
                <a:stretch>
                  <a:fillRect l="-748" t="-9091" b="-2575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23" descr="Weave">
                <a:extLst>
                  <a:ext uri="{FF2B5EF4-FFF2-40B4-BE49-F238E27FC236}">
                    <a16:creationId xmlns:a16="http://schemas.microsoft.com/office/drawing/2014/main" id="{249FE13B-4AC1-C802-C288-F1DDDC7C09D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504" y="6165304"/>
                <a:ext cx="8964488" cy="400110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/>
                  <a:t>Thm: [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Ge-Shu-Xu ’26+ </a:t>
                </a:r>
                <a:r>
                  <a:rPr lang="en-US" altLang="en-US" sz="2000" dirty="0"/>
                  <a:t>]: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  <m:r>
                          <a:rPr lang="en-US" altLang="en-US" sz="20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2000" i="1" dirty="0" err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&gt; 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/>
                      </a:rPr>
                      <m:t>𝑑</m:t>
                    </m:r>
                    <m:sSup>
                      <m:sSup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∀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≥4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" name="Text Box 23" descr="Weave">
                <a:extLst>
                  <a:ext uri="{FF2B5EF4-FFF2-40B4-BE49-F238E27FC236}">
                    <a16:creationId xmlns:a16="http://schemas.microsoft.com/office/drawing/2014/main" id="{249FE13B-4AC1-C802-C288-F1DDDC7C09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6165304"/>
                <a:ext cx="8964488" cy="400110"/>
              </a:xfrm>
              <a:prstGeom prst="rect">
                <a:avLst/>
              </a:prstGeom>
              <a:blipFill>
                <a:blip r:embed="rId8"/>
                <a:stretch>
                  <a:fillRect l="-748" t="-7576" b="-2575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588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96A3F1-9DD2-55DA-647E-124E382AC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Text Box 3">
            <a:extLst>
              <a:ext uri="{FF2B5EF4-FFF2-40B4-BE49-F238E27FC236}">
                <a16:creationId xmlns:a16="http://schemas.microsoft.com/office/drawing/2014/main" id="{68F7FC41-E137-1A34-1B7C-336EA6B7B1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04800"/>
            <a:ext cx="7620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u="sng" dirty="0">
                <a:solidFill>
                  <a:srgbClr val="000000"/>
                </a:solidFill>
              </a:rPr>
              <a:t>Kalai’s problem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7518C44B-CA9F-7195-99C8-B9FB51E92DB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160" y="980728"/>
                <a:ext cx="8964488" cy="837537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u="sng" dirty="0"/>
                  <a:t>Def:</a:t>
                </a:r>
                <a:r>
                  <a:rPr lang="en-US" altLang="en-US" dirty="0"/>
                  <a:t> Call a set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en-U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en-US" dirty="0">
                    <a:solidFill>
                      <a:srgbClr val="7030A0"/>
                    </a:solidFill>
                  </a:rPr>
                  <a:t>-</a:t>
                </a:r>
                <a:r>
                  <a:rPr lang="en-US" altLang="en-US" u="sng" dirty="0">
                    <a:solidFill>
                      <a:srgbClr val="7030A0"/>
                    </a:solidFill>
                  </a:rPr>
                  <a:t>convex</a:t>
                </a:r>
                <a:r>
                  <a:rPr lang="en-US" altLang="en-US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dirty="0"/>
                  <a:t>if it is the union of </a:t>
                </a:r>
                <a14:m>
                  <m:oMath xmlns:m="http://schemas.openxmlformats.org/officeDocument/2006/math">
                    <m:r>
                      <a:rPr lang="en-US" alt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en-US" dirty="0"/>
                  <a:t> convex sets.</a:t>
                </a:r>
                <a:r>
                  <a:rPr lang="en-US" altLang="en-US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Text Box 23" descr="Weave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7518C44B-CA9F-7195-99C8-B9FB51E92D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160" y="980728"/>
                <a:ext cx="8964488" cy="837537"/>
              </a:xfrm>
              <a:prstGeom prst="rect">
                <a:avLst/>
              </a:prstGeom>
              <a:blipFill rotWithShape="1">
                <a:blip r:embed="rId3"/>
                <a:stretch>
                  <a:fillRect l="-1088" t="-4380" b="-1678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23" descr="Weave">
                <a:extLst>
                  <a:ext uri="{FF2B5EF4-FFF2-40B4-BE49-F238E27FC236}">
                    <a16:creationId xmlns:a16="http://schemas.microsoft.com/office/drawing/2014/main" id="{EB8FC02D-2CE4-C34B-3C14-818F5F8AF77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504" y="2060848"/>
                <a:ext cx="8964488" cy="400110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 err="1"/>
                  <a:t>Thm</a:t>
                </a:r>
                <a:r>
                  <a:rPr lang="en-US" altLang="en-US" sz="2000" dirty="0"/>
                  <a:t>: [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Alon-</a:t>
                </a:r>
                <a:r>
                  <a:rPr lang="en-US" altLang="en-US" sz="2000" u="sng" dirty="0">
                    <a:solidFill>
                      <a:schemeClr val="accent2"/>
                    </a:solidFill>
                  </a:rPr>
                  <a:t>S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 ‘25 </a:t>
                </a:r>
                <a:r>
                  <a:rPr lang="en-US" altLang="en-US" sz="2000" dirty="0"/>
                  <a:t>]: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sSup>
                      <m:sSup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  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 Box 23" descr="Weave">
                <a:extLst>
                  <a:ext uri="{FF2B5EF4-FFF2-40B4-BE49-F238E27FC236}">
                    <a16:creationId xmlns:a16="http://schemas.microsoft.com/office/drawing/2014/main" id="{EB8FC02D-2CE4-C34B-3C14-818F5F8AF7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2060848"/>
                <a:ext cx="8964488" cy="400110"/>
              </a:xfrm>
              <a:prstGeom prst="rect">
                <a:avLst/>
              </a:prstGeom>
              <a:blipFill>
                <a:blip r:embed="rId4"/>
                <a:stretch>
                  <a:fillRect l="-748" t="-7576" b="-2575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23" descr="Weave">
                <a:extLst>
                  <a:ext uri="{FF2B5EF4-FFF2-40B4-BE49-F238E27FC236}">
                    <a16:creationId xmlns:a16="http://schemas.microsoft.com/office/drawing/2014/main" id="{43170970-3F40-BE74-191B-FD6625B7EC3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504" y="2636912"/>
                <a:ext cx="8964488" cy="707886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altLang="en-US" sz="2000" u="sng" dirty="0"/>
                  <a:t>Def</a:t>
                </a:r>
                <a:r>
                  <a:rPr lang="en-US" altLang="en-US" sz="2000" dirty="0"/>
                  <a:t>: Call a set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oMath>
                </a14:m>
                <a:r>
                  <a:rPr lang="en-US" altLang="en-US" sz="2000" dirty="0"/>
                  <a:t>-</a:t>
                </a:r>
                <a:r>
                  <a:rPr lang="en-US" altLang="en-US" sz="1800" u="sng" dirty="0">
                    <a:solidFill>
                      <a:srgbClr val="7030A0"/>
                    </a:solidFill>
                  </a:rPr>
                  <a:t>nice</a:t>
                </a:r>
                <a:r>
                  <a:rPr lang="en-US" altLang="en-US" sz="2000" dirty="0"/>
                  <a:t> if it can be expressed (unions and intersections)  with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oMath>
                </a14:m>
                <a:r>
                  <a:rPr lang="en-US" altLang="en-US" sz="2000" dirty="0"/>
                  <a:t> half-spaces.</a:t>
                </a:r>
              </a:p>
            </p:txBody>
          </p:sp>
        </mc:Choice>
        <mc:Fallback xmlns="">
          <p:sp>
            <p:nvSpPr>
              <p:cNvPr id="5" name="Text Box 23" descr="Weave">
                <a:extLst>
                  <a:ext uri="{FF2B5EF4-FFF2-40B4-BE49-F238E27FC236}">
                    <a16:creationId xmlns:a16="http://schemas.microsoft.com/office/drawing/2014/main" id="{43170970-3F40-BE74-191B-FD6625B7EC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2636912"/>
                <a:ext cx="8964488" cy="707886"/>
              </a:xfrm>
              <a:prstGeom prst="rect">
                <a:avLst/>
              </a:prstGeom>
              <a:blipFill>
                <a:blip r:embed="rId5"/>
                <a:stretch>
                  <a:fillRect l="-748" t="-5172" b="-14655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C78460A8-7377-4FB6-AB48-7752149127D8}"/>
              </a:ext>
            </a:extLst>
          </p:cNvPr>
          <p:cNvSpPr/>
          <p:nvPr/>
        </p:nvSpPr>
        <p:spPr>
          <a:xfrm rot="2271049">
            <a:off x="4239861" y="3808152"/>
            <a:ext cx="1645920" cy="1828800"/>
          </a:xfrm>
          <a:prstGeom prst="triangle">
            <a:avLst>
              <a:gd name="adj" fmla="val 51401"/>
            </a:avLst>
          </a:prstGeom>
          <a:solidFill>
            <a:srgbClr val="E71224">
              <a:alpha val="5000"/>
            </a:srgbClr>
          </a:solidFill>
          <a:ln w="18000">
            <a:solidFill>
              <a:srgbClr val="E71224"/>
            </a:solidFill>
          </a:ln>
        </p:spPr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  <p:sp>
        <p:nvSpPr>
          <p:cNvPr id="15" name="משולש שווה-שוקיים 14">
            <a:extLst>
              <a:ext uri="{FF2B5EF4-FFF2-40B4-BE49-F238E27FC236}">
                <a16:creationId xmlns:a16="http://schemas.microsoft.com/office/drawing/2014/main" id="{D98ECC7F-41F8-4D20-A3AD-E1918D4EE872}"/>
              </a:ext>
            </a:extLst>
          </p:cNvPr>
          <p:cNvSpPr/>
          <p:nvPr/>
        </p:nvSpPr>
        <p:spPr>
          <a:xfrm rot="4703736">
            <a:off x="5526641" y="4133426"/>
            <a:ext cx="2194560" cy="1828800"/>
          </a:xfrm>
          <a:prstGeom prst="triangle">
            <a:avLst/>
          </a:prstGeom>
          <a:solidFill>
            <a:srgbClr val="E71224">
              <a:alpha val="5000"/>
            </a:srgbClr>
          </a:solidFill>
          <a:ln w="18000">
            <a:solidFill>
              <a:srgbClr val="E71224"/>
            </a:solidFill>
          </a:ln>
        </p:spPr>
        <p:txBody>
          <a:bodyPr wrap="none" rtlCol="0" anchor="ctr" anchorCtr="1"/>
          <a:lstStyle/>
          <a:p>
            <a:endParaRPr lang="en-US">
              <a:solidFill>
                <a:srgbClr val="E71224"/>
              </a:solidFill>
            </a:endParaRPr>
          </a:p>
        </p:txBody>
      </p:sp>
      <p:sp>
        <p:nvSpPr>
          <p:cNvPr id="22" name="Callout: Bent Line with No Border 21">
            <a:extLst>
              <a:ext uri="{FF2B5EF4-FFF2-40B4-BE49-F238E27FC236}">
                <a16:creationId xmlns:a16="http://schemas.microsoft.com/office/drawing/2014/main" id="{DEBF3D41-1338-9083-8E3A-F11F9AE75A14}"/>
              </a:ext>
            </a:extLst>
          </p:cNvPr>
          <p:cNvSpPr/>
          <p:nvPr/>
        </p:nvSpPr>
        <p:spPr bwMode="auto">
          <a:xfrm>
            <a:off x="179512" y="4944539"/>
            <a:ext cx="2160240" cy="572693"/>
          </a:xfrm>
          <a:prstGeom prst="callout2">
            <a:avLst>
              <a:gd name="adj1" fmla="val 44403"/>
              <a:gd name="adj2" fmla="val 69936"/>
              <a:gd name="adj3" fmla="val 43920"/>
              <a:gd name="adj4" fmla="val 129968"/>
              <a:gd name="adj5" fmla="val 18251"/>
              <a:gd name="adj6" fmla="val 158236"/>
            </a:avLst>
          </a:prstGeom>
          <a:noFill/>
          <a:ln w="254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dirty="0">
                <a:solidFill>
                  <a:srgbClr val="FF0000"/>
                </a:solidFill>
              </a:rPr>
              <a:t>6</a:t>
            </a:r>
            <a:r>
              <a:rPr lang="en-US" sz="1800" dirty="0">
                <a:solidFill>
                  <a:srgbClr val="7030A0"/>
                </a:solidFill>
              </a:rPr>
              <a:t>-</a:t>
            </a:r>
            <a:r>
              <a:rPr lang="en-US" sz="1800" u="sng" dirty="0">
                <a:solidFill>
                  <a:srgbClr val="7030A0"/>
                </a:solidFill>
              </a:rPr>
              <a:t>nice</a:t>
            </a:r>
            <a:endParaRPr lang="x-none" sz="1800" u="sng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105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16" grpId="0" animBg="1"/>
      <p:bldP spid="15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6A5FC-4E7B-DAAE-CD49-6C8AE4E30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Text Box 3">
            <a:extLst>
              <a:ext uri="{FF2B5EF4-FFF2-40B4-BE49-F238E27FC236}">
                <a16:creationId xmlns:a16="http://schemas.microsoft.com/office/drawing/2014/main" id="{06341FD7-0F07-3DC1-484C-99E1CD456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04800"/>
            <a:ext cx="7620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u="sng" dirty="0">
                <a:solidFill>
                  <a:srgbClr val="000000"/>
                </a:solidFill>
              </a:rPr>
              <a:t>Kalai’s problem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 Box 23" descr="Weave">
                <a:extLst>
                  <a:ext uri="{FF2B5EF4-FFF2-40B4-BE49-F238E27FC236}">
                    <a16:creationId xmlns:a16="http://schemas.microsoft.com/office/drawing/2014/main" id="{6D2FB43A-A19E-F7EE-BABA-886BBC9FE13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7160" y="980728"/>
                <a:ext cx="8964488" cy="837537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u="sng" dirty="0"/>
                  <a:t>Def:</a:t>
                </a:r>
                <a:r>
                  <a:rPr lang="en-US" altLang="en-US" dirty="0"/>
                  <a:t> Call a set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en-US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en-US" dirty="0">
                    <a:solidFill>
                      <a:srgbClr val="7030A0"/>
                    </a:solidFill>
                  </a:rPr>
                  <a:t>-</a:t>
                </a:r>
                <a:r>
                  <a:rPr lang="en-US" altLang="en-US" u="sng" dirty="0">
                    <a:solidFill>
                      <a:srgbClr val="7030A0"/>
                    </a:solidFill>
                  </a:rPr>
                  <a:t>convex</a:t>
                </a:r>
                <a:r>
                  <a:rPr lang="en-US" altLang="en-US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dirty="0"/>
                  <a:t>if it is the union of </a:t>
                </a:r>
                <a14:m>
                  <m:oMath xmlns:m="http://schemas.openxmlformats.org/officeDocument/2006/math">
                    <m:r>
                      <a:rPr lang="en-US" altLang="en-US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en-US" dirty="0"/>
                  <a:t> convex sets.</a:t>
                </a:r>
                <a:r>
                  <a:rPr lang="en-US" altLang="en-US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" name="Text Box 23" descr="Weave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7518C44B-CA9F-7195-99C8-B9FB51E92D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160" y="980728"/>
                <a:ext cx="8964488" cy="837537"/>
              </a:xfrm>
              <a:prstGeom prst="rect">
                <a:avLst/>
              </a:prstGeom>
              <a:blipFill rotWithShape="1">
                <a:blip r:embed="rId3"/>
                <a:stretch>
                  <a:fillRect l="-1088" t="-4380" b="-1678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23" descr="Weave">
                <a:extLst>
                  <a:ext uri="{FF2B5EF4-FFF2-40B4-BE49-F238E27FC236}">
                    <a16:creationId xmlns:a16="http://schemas.microsoft.com/office/drawing/2014/main" id="{DC7D4614-1AF0-130B-75E1-CEC0FE940F9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504" y="2060848"/>
                <a:ext cx="8964488" cy="400110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dirty="0" err="1"/>
                  <a:t>Thm</a:t>
                </a:r>
                <a:r>
                  <a:rPr lang="en-US" altLang="en-US" sz="2000" dirty="0"/>
                  <a:t>: [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Alon-</a:t>
                </a:r>
                <a:r>
                  <a:rPr lang="en-US" altLang="en-US" sz="2000" u="sng" dirty="0">
                    <a:solidFill>
                      <a:schemeClr val="accent2"/>
                    </a:solidFill>
                  </a:rPr>
                  <a:t>S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 ‘25 </a:t>
                </a:r>
                <a:r>
                  <a:rPr lang="en-US" altLang="en-US" sz="2000" dirty="0"/>
                  <a:t>]: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20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sSup>
                      <m:sSup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  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 Box 23" descr="Weave">
                <a:extLst>
                  <a:ext uri="{FF2B5EF4-FFF2-40B4-BE49-F238E27FC236}">
                    <a16:creationId xmlns:a16="http://schemas.microsoft.com/office/drawing/2014/main" id="{DC7D4614-1AF0-130B-75E1-CEC0FE940F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2060848"/>
                <a:ext cx="8964488" cy="400110"/>
              </a:xfrm>
              <a:prstGeom prst="rect">
                <a:avLst/>
              </a:prstGeom>
              <a:blipFill>
                <a:blip r:embed="rId4"/>
                <a:stretch>
                  <a:fillRect l="-748" t="-7576" b="-2575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23" descr="Weave">
                <a:extLst>
                  <a:ext uri="{FF2B5EF4-FFF2-40B4-BE49-F238E27FC236}">
                    <a16:creationId xmlns:a16="http://schemas.microsoft.com/office/drawing/2014/main" id="{31EBAEDB-2638-8C30-BF53-C2D593BA6A6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504" y="2868149"/>
                <a:ext cx="8964488" cy="1064907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altLang="en-US" sz="2000" u="sng" dirty="0"/>
                  <a:t>Lemma 1</a:t>
                </a:r>
                <a:r>
                  <a:rPr lang="en-US" altLang="en-US" sz="2000" dirty="0"/>
                  <a:t>: </a:t>
                </a:r>
                <a:r>
                  <a:rPr lang="en-US" sz="1800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8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rgbClr val="FF0000"/>
                    </a:solidFill>
                  </a:rPr>
                  <a:t> </a:t>
                </a:r>
                <a:r>
                  <a:rPr lang="en-US" sz="1800" dirty="0"/>
                  <a:t>be two </a:t>
                </a:r>
                <a:r>
                  <a:rPr lang="en-US" sz="1800" b="1" dirty="0"/>
                  <a:t>disjoint</a:t>
                </a:r>
                <a:r>
                  <a:rPr lang="en-US" sz="1800" dirty="0"/>
                  <a:t> 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1800" dirty="0"/>
                  <a:t>-</a:t>
                </a:r>
                <a:r>
                  <a:rPr lang="en-US" sz="1800" dirty="0">
                    <a:solidFill>
                      <a:srgbClr val="7030A0"/>
                    </a:solidFill>
                  </a:rPr>
                  <a:t>convex</a:t>
                </a:r>
                <a:r>
                  <a:rPr lang="en-US" sz="1800" dirty="0"/>
                  <a:t> sets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sz="1800" dirty="0">
                    <a:solidFill>
                      <a:srgbClr val="FF0000"/>
                    </a:solidFill>
                  </a:rPr>
                  <a:t>.</a:t>
                </a:r>
                <a:r>
                  <a:rPr lang="en-US" sz="1800" dirty="0"/>
                  <a:t>(i.e.,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sSub>
                      <m:sSubPr>
                        <m:ctrlPr>
                          <a:rPr 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8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1800" dirty="0"/>
                  <a:t>). </a:t>
                </a:r>
              </a:p>
              <a:p>
                <a:pPr algn="l"/>
                <a:r>
                  <a:rPr lang="en-US" sz="1800" dirty="0"/>
                  <a:t>Then </a:t>
                </a:r>
                <a14:m>
                  <m:oMath xmlns:m="http://schemas.openxmlformats.org/officeDocument/2006/math">
                    <m:r>
                      <a:rPr 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sz="1800" b="0" i="1" dirty="0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800" dirty="0"/>
                  <a:t>-</a:t>
                </a:r>
                <a:r>
                  <a:rPr lang="en-US" sz="1800" dirty="0">
                    <a:solidFill>
                      <a:srgbClr val="7030A0"/>
                    </a:solidFill>
                  </a:rPr>
                  <a:t>nice</a:t>
                </a:r>
                <a:r>
                  <a:rPr lang="en-US" sz="1800" dirty="0"/>
                  <a:t> set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K</m:t>
                    </m:r>
                    <m:r>
                      <a:rPr lang="en-US" sz="18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800" dirty="0" err="1"/>
                  <a:t>s.t.</a:t>
                </a:r>
                <a:endParaRPr lang="en-US" sz="1800" dirty="0"/>
              </a:p>
              <a:p>
                <a:r>
                  <a:rPr lang="en-US" sz="1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⊂</m:t>
                    </m:r>
                    <m:r>
                      <m:rPr>
                        <m:sty m:val="p"/>
                      </m:rPr>
                      <a:rPr 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oMath>
                </a14:m>
                <a:r>
                  <a:rPr lang="en-US" sz="1800" dirty="0"/>
                  <a:t> and </a:t>
                </a:r>
                <a14:m>
                  <m:oMath xmlns:m="http://schemas.openxmlformats.org/officeDocument/2006/math">
                    <m:r>
                      <a:rPr lang="en-US" sz="1800" b="0" i="0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⊂</m:t>
                    </m:r>
                    <m:acc>
                      <m:accPr>
                        <m:chr m:val="̅"/>
                        <m:ctrlPr>
                          <a:rPr 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K</m:t>
                        </m:r>
                      </m:e>
                    </m:acc>
                  </m:oMath>
                </a14:m>
                <a:endParaRPr lang="en-US" sz="1800" dirty="0"/>
              </a:p>
            </p:txBody>
          </p:sp>
        </mc:Choice>
        <mc:Fallback xmlns="">
          <p:sp>
            <p:nvSpPr>
              <p:cNvPr id="5" name="Text Box 23" descr="Weave">
                <a:extLst>
                  <a:ext uri="{FF2B5EF4-FFF2-40B4-BE49-F238E27FC236}">
                    <a16:creationId xmlns:a16="http://schemas.microsoft.com/office/drawing/2014/main" id="{31EBAEDB-2638-8C30-BF53-C2D593BA6A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2868149"/>
                <a:ext cx="8964488" cy="1064907"/>
              </a:xfrm>
              <a:prstGeom prst="rect">
                <a:avLst/>
              </a:prstGeom>
              <a:blipFill>
                <a:blip r:embed="rId5"/>
                <a:stretch>
                  <a:fillRect l="-748" t="-2857" b="-8571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D89322B6-CB19-146D-6251-92EF598A059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504" y="4293096"/>
                <a:ext cx="8964488" cy="737381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altLang="en-US" sz="2000" u="sng" dirty="0"/>
                  <a:t>Lemma 2</a:t>
                </a:r>
                <a:r>
                  <a:rPr lang="en-US" altLang="en-US" sz="2000" dirty="0"/>
                  <a:t>: </a:t>
                </a:r>
                <a:r>
                  <a:rPr lang="en-US" sz="1800" dirty="0"/>
                  <a:t>Let </a:t>
                </a:r>
                <a14:m>
                  <m:oMath xmlns:m="http://schemas.openxmlformats.org/officeDocument/2006/math">
                    <m:r>
                      <a:rPr 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sz="18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p>
                        </m:sSup>
                        <m:r>
                          <a:rPr 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sz="1800" dirty="0"/>
                  <a:t> where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sz="1800" dirty="0"/>
                  <a:t> </a:t>
                </a:r>
                <a:r>
                  <a:rPr lang="en-US" sz="1800" dirty="0" err="1"/>
                  <a:t>iff</a:t>
                </a:r>
                <a:r>
                  <a:rPr lang="en-US" sz="1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1800" dirty="0"/>
                  <a:t> 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800" dirty="0"/>
                  <a:t>-</a:t>
                </a:r>
                <a:r>
                  <a:rPr lang="en-US" sz="1800" dirty="0">
                    <a:solidFill>
                      <a:srgbClr val="7030A0"/>
                    </a:solidFill>
                  </a:rPr>
                  <a:t>nice</a:t>
                </a:r>
                <a:endParaRPr lang="en-US" sz="1800" dirty="0"/>
              </a:p>
              <a:p>
                <a:pPr algn="l"/>
                <a:r>
                  <a:rPr lang="en-US" sz="1800" dirty="0"/>
                  <a:t>Then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8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8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dim</m:t>
                        </m:r>
                      </m:fName>
                      <m:e>
                        <m:d>
                          <m:dPr>
                            <m:ctrlPr>
                              <a:rPr lang="en-US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</m:d>
                      </m:e>
                    </m:func>
                    <m:r>
                      <a:rPr 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sSup>
                      <m:sSupPr>
                        <m:ctrlPr>
                          <a:rPr 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en-US" sz="18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8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</m:func>
                    <m:r>
                      <a:rPr lang="en-US" sz="18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800" dirty="0"/>
              </a:p>
            </p:txBody>
          </p:sp>
        </mc:Choice>
        <mc:Fallback xmlns="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D89322B6-CB19-146D-6251-92EF598A05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4293096"/>
                <a:ext cx="8964488" cy="737381"/>
              </a:xfrm>
              <a:prstGeom prst="rect">
                <a:avLst/>
              </a:prstGeom>
              <a:blipFill>
                <a:blip r:embed="rId6"/>
                <a:stretch>
                  <a:fillRect l="-748" t="-4959" b="-1322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6622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0EC10-9F66-22C1-4C74-AB2F182A7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Text Box 3">
            <a:extLst>
              <a:ext uri="{FF2B5EF4-FFF2-40B4-BE49-F238E27FC236}">
                <a16:creationId xmlns:a16="http://schemas.microsoft.com/office/drawing/2014/main" id="{8F536B56-BC65-F19E-46D2-9F9D5EE04B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04800"/>
            <a:ext cx="7620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u="sng" dirty="0">
                <a:solidFill>
                  <a:srgbClr val="000000"/>
                </a:solidFill>
              </a:rPr>
              <a:t>Kalai’s problem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23" descr="Weave">
                <a:extLst>
                  <a:ext uri="{FF2B5EF4-FFF2-40B4-BE49-F238E27FC236}">
                    <a16:creationId xmlns:a16="http://schemas.microsoft.com/office/drawing/2014/main" id="{2B8482D8-6962-A457-CF50-9EF9E38DE56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016" y="908720"/>
                <a:ext cx="8964488" cy="369332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1800" dirty="0" err="1"/>
                  <a:t>Thm</a:t>
                </a:r>
                <a:r>
                  <a:rPr lang="en-US" altLang="en-US" sz="1800" dirty="0"/>
                  <a:t>: [</a:t>
                </a:r>
                <a:r>
                  <a:rPr lang="en-US" altLang="en-US" sz="1800" u="sng" dirty="0">
                    <a:solidFill>
                      <a:srgbClr val="7030A0"/>
                    </a:solidFill>
                  </a:rPr>
                  <a:t>Alon-</a:t>
                </a:r>
                <a:r>
                  <a:rPr lang="en-US" altLang="en-US" sz="1800" u="sng" dirty="0">
                    <a:solidFill>
                      <a:schemeClr val="accent2"/>
                    </a:solidFill>
                  </a:rPr>
                  <a:t>S</a:t>
                </a:r>
                <a:r>
                  <a:rPr lang="en-US" altLang="en-US" sz="1800" u="sng" dirty="0">
                    <a:solidFill>
                      <a:srgbClr val="7030A0"/>
                    </a:solidFill>
                  </a:rPr>
                  <a:t> ‘25 </a:t>
                </a:r>
                <a:r>
                  <a:rPr lang="en-US" altLang="en-US" sz="1800" dirty="0"/>
                  <a:t>]: </a:t>
                </a:r>
                <a14:m>
                  <m:oMath xmlns:m="http://schemas.openxmlformats.org/officeDocument/2006/math">
                    <m:r>
                      <a:rPr lang="en-US" altLang="en-US" sz="1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en-US" sz="1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18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altLang="en-US" sz="18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en-US" sz="1800" i="1" dirty="0" err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1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sSup>
                      <m:sSupPr>
                        <m:ctrlP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p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log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p"/>
                      </m:rP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+1))  </m:t>
                    </m:r>
                  </m:oMath>
                </a14:m>
                <a:endParaRPr lang="en-US" altLang="en-US" sz="1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Text Box 23" descr="Weave">
                <a:extLst>
                  <a:ext uri="{FF2B5EF4-FFF2-40B4-BE49-F238E27FC236}">
                    <a16:creationId xmlns:a16="http://schemas.microsoft.com/office/drawing/2014/main" id="{2B8482D8-6962-A457-CF50-9EF9E38DE5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016" y="908720"/>
                <a:ext cx="8964488" cy="369332"/>
              </a:xfrm>
              <a:prstGeom prst="rect">
                <a:avLst/>
              </a:prstGeom>
              <a:blipFill>
                <a:blip r:embed="rId3"/>
                <a:stretch>
                  <a:fillRect l="-612" t="-6557" b="-2623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 Box 23" descr="Weave">
                <a:extLst>
                  <a:ext uri="{FF2B5EF4-FFF2-40B4-BE49-F238E27FC236}">
                    <a16:creationId xmlns:a16="http://schemas.microsoft.com/office/drawing/2014/main" id="{EAC6EE81-5CBD-0468-BD03-0389EE3FC91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504" y="1414970"/>
                <a:ext cx="8964488" cy="1039067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altLang="en-US" sz="1800" u="sng" dirty="0"/>
                  <a:t>Lemma 1</a:t>
                </a:r>
                <a:r>
                  <a:rPr lang="en-US" altLang="en-US" sz="1800" dirty="0"/>
                  <a:t>: </a:t>
                </a:r>
                <a:r>
                  <a:rPr lang="en-US" sz="1800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8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800" dirty="0">
                    <a:solidFill>
                      <a:srgbClr val="FF0000"/>
                    </a:solidFill>
                  </a:rPr>
                  <a:t> </a:t>
                </a:r>
                <a:r>
                  <a:rPr lang="en-US" sz="1800" dirty="0"/>
                  <a:t>be two </a:t>
                </a:r>
                <a:r>
                  <a:rPr lang="en-US" sz="1800" b="1" dirty="0"/>
                  <a:t>disjoint</a:t>
                </a:r>
                <a:r>
                  <a:rPr lang="en-US" sz="1800" dirty="0"/>
                  <a:t>  </a:t>
                </a:r>
                <a14:m>
                  <m:oMath xmlns:m="http://schemas.openxmlformats.org/officeDocument/2006/math">
                    <m:r>
                      <a:rPr 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1800" dirty="0"/>
                  <a:t>-</a:t>
                </a:r>
                <a:r>
                  <a:rPr lang="en-US" sz="1800" dirty="0">
                    <a:solidFill>
                      <a:srgbClr val="7030A0"/>
                    </a:solidFill>
                  </a:rPr>
                  <a:t>convex</a:t>
                </a:r>
                <a:r>
                  <a:rPr lang="en-US" sz="1800" dirty="0"/>
                  <a:t> sets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sz="1800" dirty="0">
                    <a:solidFill>
                      <a:srgbClr val="FF0000"/>
                    </a:solidFill>
                  </a:rPr>
                  <a:t>.</a:t>
                </a:r>
                <a:r>
                  <a:rPr lang="en-US" sz="1800" dirty="0"/>
                  <a:t>(i.e.,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sSub>
                      <m:sSubPr>
                        <m:ctrlP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8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sz="1800" dirty="0"/>
                  <a:t>). </a:t>
                </a:r>
              </a:p>
              <a:p>
                <a:pPr algn="l"/>
                <a:r>
                  <a:rPr lang="en-US" sz="1800" dirty="0"/>
                  <a:t>Then </a:t>
                </a:r>
                <a14:m>
                  <m:oMath xmlns:m="http://schemas.openxmlformats.org/officeDocument/2006/math">
                    <m:r>
                      <a:rPr 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∃</m:t>
                    </m:r>
                    <m:r>
                      <a:rPr lang="en-US" sz="1800" i="1" dirty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800" dirty="0"/>
                  <a:t>-</a:t>
                </a:r>
                <a:r>
                  <a:rPr lang="en-US" sz="1800" dirty="0">
                    <a:solidFill>
                      <a:srgbClr val="7030A0"/>
                    </a:solidFill>
                  </a:rPr>
                  <a:t>nice</a:t>
                </a:r>
                <a:r>
                  <a:rPr lang="en-US" sz="1800" dirty="0"/>
                  <a:t> set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oMath>
                </a14:m>
                <a:r>
                  <a:rPr lang="en-US" sz="1800" dirty="0"/>
                  <a:t> </a:t>
                </a:r>
                <a:r>
                  <a:rPr lang="en-US" sz="1800" dirty="0" err="1"/>
                  <a:t>s.t.</a:t>
                </a:r>
                <a:endParaRPr lang="en-US" sz="1800" dirty="0"/>
              </a:p>
              <a:p>
                <a:r>
                  <a:rPr lang="en-US" sz="1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⊂</m:t>
                    </m:r>
                    <m:r>
                      <m:rPr>
                        <m:sty m:val="p"/>
                      </m:rPr>
                      <a:rPr 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oMath>
                </a14:m>
                <a:r>
                  <a:rPr lang="en-US" sz="1800" dirty="0"/>
                  <a:t> and </a:t>
                </a:r>
                <a14:m>
                  <m:oMath xmlns:m="http://schemas.openxmlformats.org/officeDocument/2006/math">
                    <m:r>
                      <a:rPr lang="en-US" sz="1800" dirty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⊂</m:t>
                    </m:r>
                    <m:acc>
                      <m:accPr>
                        <m:chr m:val="̅"/>
                        <m:ctrlP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K</m:t>
                        </m:r>
                      </m:e>
                    </m:acc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 Box 23" descr="Weave">
                <a:extLst>
                  <a:ext uri="{FF2B5EF4-FFF2-40B4-BE49-F238E27FC236}">
                    <a16:creationId xmlns:a16="http://schemas.microsoft.com/office/drawing/2014/main" id="{EAC6EE81-5CBD-0468-BD03-0389EE3FC9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1414970"/>
                <a:ext cx="8964488" cy="1039067"/>
              </a:xfrm>
              <a:prstGeom prst="rect">
                <a:avLst/>
              </a:prstGeom>
              <a:blipFill>
                <a:blip r:embed="rId4"/>
                <a:stretch>
                  <a:fillRect l="-612" t="-1754" b="-8772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59583B99-F706-4047-73A5-25ACC907F58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504" y="2547216"/>
                <a:ext cx="8964488" cy="737381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/>
                <a:r>
                  <a:rPr lang="en-US" altLang="en-US" sz="1800" u="sng" dirty="0"/>
                  <a:t>Lemma 2</a:t>
                </a:r>
                <a:r>
                  <a:rPr lang="en-US" altLang="en-US" sz="1800" dirty="0"/>
                  <a:t>: </a:t>
                </a:r>
                <a:r>
                  <a:rPr lang="en-US" sz="1800" dirty="0"/>
                  <a:t>Let </a:t>
                </a:r>
                <a14:m>
                  <m:oMath xmlns:m="http://schemas.openxmlformats.org/officeDocument/2006/math">
                    <m:r>
                      <a:rPr 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8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en-US" sz="1800" i="1" dirty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𝑑</m:t>
                            </m:r>
                          </m:sup>
                        </m:sSup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d>
                  </m:oMath>
                </a14:m>
                <a:r>
                  <a:rPr lang="en-US" sz="1800" dirty="0"/>
                  <a:t> where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sz="1800" dirty="0"/>
                  <a:t> </a:t>
                </a:r>
                <a:r>
                  <a:rPr lang="en-US" sz="1800" dirty="0" err="1"/>
                  <a:t>iff</a:t>
                </a:r>
                <a:r>
                  <a:rPr lang="en-US" sz="1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18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oMath>
                </a14:m>
                <a:r>
                  <a:rPr lang="en-US" sz="1800" dirty="0"/>
                  <a:t> 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1800" dirty="0"/>
                  <a:t>-</a:t>
                </a:r>
                <a:r>
                  <a:rPr lang="en-US" sz="1800" dirty="0">
                    <a:solidFill>
                      <a:srgbClr val="7030A0"/>
                    </a:solidFill>
                  </a:rPr>
                  <a:t>nice</a:t>
                </a:r>
                <a:endParaRPr lang="en-US" sz="1800" dirty="0"/>
              </a:p>
              <a:p>
                <a:pPr algn="l"/>
                <a:r>
                  <a:rPr lang="en-US" sz="1800" dirty="0"/>
                  <a:t>Then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1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dim</m:t>
                        </m:r>
                      </m:fName>
                      <m:e>
                        <m:d>
                          <m:dPr>
                            <m:ctrlPr>
                              <a:rPr lang="en-US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8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</m:d>
                      </m:e>
                    </m:func>
                    <m:r>
                      <a:rPr 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sSup>
                      <m:sSupPr>
                        <m:ctrlPr>
                          <a:rPr 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en-US" sz="1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</m:func>
                    <m:r>
                      <a:rPr 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800" dirty="0"/>
              </a:p>
            </p:txBody>
          </p:sp>
        </mc:Choice>
        <mc:Fallback xmlns="">
          <p:sp>
            <p:nvSpPr>
              <p:cNvPr id="3" name="Text Box 23" descr="Weave">
                <a:extLst>
                  <a:ext uri="{FF2B5EF4-FFF2-40B4-BE49-F238E27FC236}">
                    <a16:creationId xmlns:a16="http://schemas.microsoft.com/office/drawing/2014/main" id="{59583B99-F706-4047-73A5-25ACC907F5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2547216"/>
                <a:ext cx="8964488" cy="737381"/>
              </a:xfrm>
              <a:prstGeom prst="rect">
                <a:avLst/>
              </a:prstGeom>
              <a:blipFill>
                <a:blip r:embed="rId5"/>
                <a:stretch>
                  <a:fillRect l="-612" t="-1653" b="-13223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 Box 23" descr="Weave">
                <a:extLst>
                  <a:ext uri="{FF2B5EF4-FFF2-40B4-BE49-F238E27FC236}">
                    <a16:creationId xmlns:a16="http://schemas.microsoft.com/office/drawing/2014/main" id="{5698849C-94C7-4051-D670-E1496F3BEC2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016" y="3284984"/>
                <a:ext cx="8964488" cy="351429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en-US" sz="1800" dirty="0"/>
                  <a:t>Lemma 1+ Lemma 2 easily implies the THM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 err="1"/>
                  <a:t>Pf</a:t>
                </a:r>
                <a:r>
                  <a:rPr lang="en-US" altLang="en-US" sz="2000" dirty="0"/>
                  <a:t>: Put </a:t>
                </a:r>
                <a14:m>
                  <m:oMath xmlns:m="http://schemas.openxmlformats.org/officeDocument/2006/math"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en-US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200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dim</m:t>
                        </m:r>
                      </m:fName>
                      <m:e>
                        <m:d>
                          <m:dPr>
                            <m:ctrlPr>
                              <a:rPr lang="en-US" altLang="en-US" sz="20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en-US" sz="200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</m:d>
                      </m:e>
                    </m:func>
                  </m:oMath>
                </a14:m>
                <a:r>
                  <a:rPr lang="en-US" altLang="en-US" sz="1800" dirty="0"/>
                  <a:t> we prove that </a:t>
                </a:r>
                <a14:m>
                  <m:oMath xmlns:m="http://schemas.openxmlformats.org/officeDocument/2006/math">
                    <m:r>
                      <a:rPr lang="en-US" alt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en-US" sz="1800" i="1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1800" i="1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en-US" sz="1800" i="1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en-US" sz="1800" i="1" dirty="0" err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+1=</m:t>
                    </m:r>
                    <m:r>
                      <a:rPr 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𝑑</m:t>
                    </m:r>
                    <m:sSup>
                      <m:sSupPr>
                        <m:ctrlPr>
                          <a:rPr 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1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en-US" sz="1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8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m:rPr>
                            <m:sty m:val="p"/>
                          </m:rPr>
                          <a:rPr lang="en-US" sz="18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</m:func>
                    <m:r>
                      <a:rPr lang="en-US" sz="1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1800" dirty="0"/>
                  <a:t>.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1800" dirty="0"/>
                  <a:t>Take any set  </a:t>
                </a:r>
                <a14:m>
                  <m:oMath xmlns:m="http://schemas.openxmlformats.org/officeDocument/2006/math">
                    <m:r>
                      <a:rPr lang="en-US" altLang="en-US" sz="1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⊂</m:t>
                    </m:r>
                    <m:sSup>
                      <m:sSupPr>
                        <m:ctrlP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en-US" sz="1800" dirty="0"/>
                  <a:t> with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</m:d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+1. </m:t>
                    </m:r>
                  </m:oMath>
                </a14:m>
                <a:r>
                  <a:rPr lang="en-US" altLang="en-US" sz="1800" dirty="0"/>
                  <a:t>Note: </a:t>
                </a:r>
                <a14:m>
                  <m:oMath xmlns:m="http://schemas.openxmlformats.org/officeDocument/2006/math">
                    <m:r>
                      <a:rPr lang="en-US" alt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1800" dirty="0"/>
                  <a:t>is not shattered by </a:t>
                </a:r>
                <a14:m>
                  <m:oMath xmlns:m="http://schemas.openxmlformats.org/officeDocument/2006/math">
                    <m:r>
                      <a:rPr lang="en-US" altLang="en-US" sz="1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altLang="en-US" sz="1800" dirty="0"/>
                  <a:t>!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1800" dirty="0"/>
                  <a:t>Meaning: </a:t>
                </a:r>
                <a14:m>
                  <m:oMath xmlns:m="http://schemas.openxmlformats.org/officeDocument/2006/math">
                    <m:r>
                      <a:rPr 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∃ </m:t>
                    </m:r>
                    <m:r>
                      <m:rPr>
                        <m:sty m:val="p"/>
                      </m:rPr>
                      <a:rPr lang="en-US" altLang="en-US" sz="18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⊂</m:t>
                    </m:r>
                    <m:r>
                      <a:rPr lang="en-US" alt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1800" dirty="0"/>
                  <a:t> </a:t>
                </a:r>
                <a:r>
                  <a:rPr lang="en-US" altLang="en-US" sz="1800" dirty="0" err="1"/>
                  <a:t>s.t.</a:t>
                </a:r>
                <a:r>
                  <a:rPr lang="en-US" altLang="en-US" sz="1800" dirty="0"/>
                  <a:t> </a:t>
                </a:r>
                <a14:m>
                  <m:oMath xmlns:m="http://schemas.openxmlformats.org/officeDocument/2006/math"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⊂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altLang="en-US" sz="1800" dirty="0"/>
                  <a:t> So </a:t>
                </a:r>
                <a14:m>
                  <m:oMath xmlns:m="http://schemas.openxmlformats.org/officeDocument/2006/math">
                    <m:r>
                      <a:rPr lang="en-US" alt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∪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1800" dirty="0"/>
                  <a:t> (for </a:t>
                </a:r>
                <a14:m>
                  <m:oMath xmlns:m="http://schemas.openxmlformats.org/officeDocument/2006/math">
                    <m:r>
                      <a:rPr lang="en-US" altLang="en-US" sz="18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∖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1800" dirty="0"/>
                  <a:t> ) is the required partition.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1800" dirty="0"/>
                  <a:t>Indeed: Assume </a:t>
                </a:r>
                <a:r>
                  <a:rPr lang="en-US" altLang="en-US" sz="1800" u="sng" dirty="0"/>
                  <a:t>to the contrary </a:t>
                </a:r>
                <a:r>
                  <a:rPr lang="en-US" altLang="en-US" sz="1800" dirty="0"/>
                  <a:t>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en-US" sz="1800" dirty="0"/>
                  <a:t> are two </a:t>
                </a:r>
                <a14:m>
                  <m:oMath xmlns:m="http://schemas.openxmlformats.org/officeDocument/2006/math">
                    <m:r>
                      <a:rPr lang="en-US" alt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en-US" sz="1800" dirty="0">
                    <a:solidFill>
                      <a:srgbClr val="7030A0"/>
                    </a:solidFill>
                  </a:rPr>
                  <a:t>-convex</a:t>
                </a:r>
                <a:r>
                  <a:rPr lang="en-US" altLang="en-US" sz="1800" dirty="0">
                    <a:solidFill>
                      <a:srgbClr val="000000"/>
                    </a:solidFill>
                  </a:rPr>
                  <a:t> </a:t>
                </a:r>
                <a:r>
                  <a:rPr lang="en-US" altLang="en-US" sz="1800" dirty="0"/>
                  <a:t>sets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en-US" sz="1800" dirty="0"/>
                  <a:t> s.t. </a:t>
                </a:r>
              </a:p>
              <a:p>
                <a:pPr algn="l"/>
                <a14:m>
                  <m:oMath xmlns:m="http://schemas.openxmlformats.org/officeDocument/2006/math">
                    <m:r>
                      <a:rPr lang="en-US" altLang="en-US" sz="18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18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⊂</m:t>
                        </m:r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1  </m:t>
                        </m:r>
                      </m:sub>
                    </m:sSub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⊂</m:t>
                    </m:r>
                    <m:sSub>
                      <m:sSubPr>
                        <m:ctrlP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en-US" sz="18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sSub>
                      <m:sSubPr>
                        <m:ctrlP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=∅</m:t>
                    </m:r>
                  </m:oMath>
                </a14:m>
                <a:r>
                  <a:rPr lang="en-US" altLang="en-US" sz="1800" dirty="0"/>
                  <a:t>. By Lemma 1 </a:t>
                </a:r>
                <a14:m>
                  <m:oMath xmlns:m="http://schemas.openxmlformats.org/officeDocument/2006/math">
                    <m:r>
                      <a:rPr 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∃</m:t>
                    </m:r>
                    <m:sSup>
                      <m:sSupPr>
                        <m:ctrlP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m:rPr>
                        <m:nor/>
                      </m:rPr>
                      <a:rPr lang="en-US" sz="1800" i="0" dirty="0"/>
                      <m:t>−</m:t>
                    </m:r>
                    <m:r>
                      <m:rPr>
                        <m:nor/>
                      </m:rPr>
                      <a:rPr lang="en-US" sz="1800" i="0" dirty="0">
                        <a:solidFill>
                          <a:srgbClr val="7030A0"/>
                        </a:solidFill>
                      </a:rPr>
                      <m:t>nice</m:t>
                    </m:r>
                    <m:r>
                      <m:rPr>
                        <m:nor/>
                      </m:rPr>
                      <a:rPr lang="en-US" sz="1800" i="0" dirty="0"/>
                      <m:t> set </m:t>
                    </m:r>
                    <m:r>
                      <m:rPr>
                        <m:sty m:val="p"/>
                      </m:rPr>
                      <a:rPr 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oMath>
                </a14:m>
                <a:r>
                  <a:rPr lang="en-US" sz="1800" dirty="0"/>
                  <a:t> 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18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⊂</m:t>
                        </m:r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18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⊂</m:t>
                    </m:r>
                    <m:r>
                      <m:rPr>
                        <m:sty m:val="p"/>
                      </m:rPr>
                      <a:rPr 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oMath>
                </a14:m>
                <a:r>
                  <a:rPr lang="en-US" sz="1800" dirty="0"/>
                  <a:t> and</a:t>
                </a:r>
              </a:p>
              <a:p>
                <a:pPr algn="l"/>
                <a:r>
                  <a:rPr lang="en-US" sz="1800" dirty="0"/>
                  <a:t>  </a:t>
                </a:r>
                <a14:m>
                  <m:oMath xmlns:m="http://schemas.openxmlformats.org/officeDocument/2006/math">
                    <m:r>
                      <a:rPr 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m:rPr>
                        <m:sty m:val="p"/>
                      </m:rPr>
                      <a:rPr 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K</m:t>
                    </m:r>
                    <m:r>
                      <a:rPr 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=∅</m:t>
                    </m:r>
                  </m:oMath>
                </a14:m>
                <a:r>
                  <a:rPr lang="en-US" sz="1800" dirty="0"/>
                  <a:t> or </a:t>
                </a:r>
                <a14:m>
                  <m:oMath xmlns:m="http://schemas.openxmlformats.org/officeDocument/2006/math">
                    <m:r>
                      <a:rPr 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∩</m:t>
                    </m:r>
                    <m:r>
                      <m:rPr>
                        <m:sty m:val="p"/>
                      </m:rPr>
                      <a:rPr 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K</m:t>
                    </m:r>
                    <m:r>
                      <a:rPr lang="en-US" sz="18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800" dirty="0"/>
                  <a:t>, a contradiction!</a:t>
                </a:r>
                <a:r>
                  <a:rPr lang="en-US" dirty="0"/>
                  <a:t> </a:t>
                </a:r>
              </a:p>
              <a:p>
                <a:pPr algn="l">
                  <a:spcBef>
                    <a:spcPct val="50000"/>
                  </a:spcBef>
                </a:pPr>
                <a:endParaRPr lang="en-US" altLang="en-US" sz="1600" dirty="0"/>
              </a:p>
            </p:txBody>
          </p:sp>
        </mc:Choice>
        <mc:Fallback xmlns="">
          <p:sp>
            <p:nvSpPr>
              <p:cNvPr id="6" name="Text Box 23" descr="Weave">
                <a:extLst>
                  <a:ext uri="{FF2B5EF4-FFF2-40B4-BE49-F238E27FC236}">
                    <a16:creationId xmlns:a16="http://schemas.microsoft.com/office/drawing/2014/main" id="{5698849C-94C7-4051-D670-E1496F3BEC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016" y="3284984"/>
                <a:ext cx="8964488" cy="3514295"/>
              </a:xfrm>
              <a:prstGeom prst="rect">
                <a:avLst/>
              </a:prstGeom>
              <a:blipFill>
                <a:blip r:embed="rId6"/>
                <a:stretch>
                  <a:fillRect l="-748" t="-868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975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3A9A5-5BCC-80F4-47AB-815F16B33E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9" name="Text Box 3">
            <a:extLst>
              <a:ext uri="{FF2B5EF4-FFF2-40B4-BE49-F238E27FC236}">
                <a16:creationId xmlns:a16="http://schemas.microsoft.com/office/drawing/2014/main" id="{2A474EF3-2EB4-B1E5-7002-95673A2504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04800"/>
            <a:ext cx="76200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u="sng" dirty="0">
                <a:solidFill>
                  <a:srgbClr val="000000"/>
                </a:solidFill>
              </a:rPr>
              <a:t>Extension of Radon</a:t>
            </a:r>
            <a:endParaRPr lang="en-US" altLang="en-US" sz="3600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0599" name="Text Box 23" descr="Weave">
                <a:extLst>
                  <a:ext uri="{FF2B5EF4-FFF2-40B4-BE49-F238E27FC236}">
                    <a16:creationId xmlns:a16="http://schemas.microsoft.com/office/drawing/2014/main" id="{20F7873F-4179-8E3F-C9C2-1230B24703F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504" y="1268760"/>
                <a:ext cx="8964488" cy="1332031"/>
              </a:xfrm>
              <a:prstGeom prst="rect">
                <a:avLst/>
              </a:prstGeom>
              <a:gradFill flip="none" rotWithShape="1">
                <a:gsLst>
                  <a:gs pos="0">
                    <a:srgbClr val="FFEFD1"/>
                  </a:gs>
                  <a:gs pos="64999">
                    <a:srgbClr val="F0EBD5"/>
                  </a:gs>
                  <a:gs pos="100000">
                    <a:srgbClr val="D1C39F"/>
                  </a:gs>
                </a:gsLst>
                <a:lin ang="2700000" scaled="0"/>
                <a:tileRect/>
              </a:gradFill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u="sng" dirty="0">
                    <a:solidFill>
                      <a:schemeClr val="accent4">
                        <a:lumMod val="50000"/>
                      </a:schemeClr>
                    </a:solidFill>
                  </a:rPr>
                  <a:t>THM [</a:t>
                </a:r>
                <a:r>
                  <a:rPr lang="en-US" altLang="en-US" sz="2000" u="sng" dirty="0">
                    <a:solidFill>
                      <a:srgbClr val="7030A0"/>
                    </a:solidFill>
                  </a:rPr>
                  <a:t>Tverberg 1966</a:t>
                </a:r>
                <a:r>
                  <a:rPr lang="en-US" altLang="en-US" sz="2000" u="sng" dirty="0">
                    <a:solidFill>
                      <a:schemeClr val="accent4">
                        <a:lumMod val="50000"/>
                      </a:schemeClr>
                    </a:solidFill>
                  </a:rPr>
                  <a:t>]</a:t>
                </a:r>
                <a:r>
                  <a:rPr lang="en-US" altLang="en-US" sz="2000" dirty="0">
                    <a:solidFill>
                      <a:srgbClr val="FF0000"/>
                    </a:solidFill>
                  </a:rPr>
                  <a:t> 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Any set </a:t>
                </a:r>
                <a14:m>
                  <m:oMath xmlns:m="http://schemas.openxmlformats.org/officeDocument/2006/math"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of </a:t>
                </a:r>
                <a14:m>
                  <m:oMath xmlns:m="http://schemas.openxmlformats.org/officeDocument/2006/math"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≥</m:t>
                    </m:r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d>
                      <m:d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+1  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points 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alt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sup>
                    </m:sSup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</a:t>
                </a:r>
              </a:p>
              <a:p>
                <a:pPr algn="l">
                  <a:spcBef>
                    <a:spcPct val="50000"/>
                  </a:spcBef>
                </a:pPr>
                <a:r>
                  <a:rPr lang="en-US" altLang="en-US" sz="2000" dirty="0">
                    <a:solidFill>
                      <a:srgbClr val="000000"/>
                    </a:solidFill>
                  </a:rPr>
                  <a:t>Can be partitioned </a:t>
                </a:r>
                <a14:m>
                  <m:oMath xmlns:m="http://schemas.openxmlformats.org/officeDocument/2006/math"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⋃"/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sSub>
                          <m:sSubPr>
                            <m:ctrlP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altLang="en-US" sz="20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en-US" sz="2000" dirty="0" err="1">
                    <a:solidFill>
                      <a:srgbClr val="000000"/>
                    </a:solidFill>
                  </a:rPr>
                  <a:t>s.t.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⋂"/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𝐶𝐻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≠∅</m:t>
                    </m:r>
                  </m:oMath>
                </a14:m>
                <a:endParaRPr lang="en-US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0599" name="Text Box 23" descr="Weave">
                <a:extLst>
                  <a:ext uri="{FF2B5EF4-FFF2-40B4-BE49-F238E27FC236}">
                    <a16:creationId xmlns:a16="http://schemas.microsoft.com/office/drawing/2014/main" id="{20F7873F-4179-8E3F-C9C2-1230B24703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1268760"/>
                <a:ext cx="8964488" cy="1332031"/>
              </a:xfrm>
              <a:prstGeom prst="rect">
                <a:avLst/>
              </a:prstGeom>
              <a:blipFill>
                <a:blip r:embed="rId3"/>
                <a:stretch>
                  <a:fillRect l="-748" t="-2283" b="-43379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F20B8634-510A-ACE0-5A02-97481332CCBE}"/>
                  </a:ext>
                </a:extLst>
              </p14:cNvPr>
              <p14:cNvContentPartPr/>
              <p14:nvPr/>
            </p14:nvContentPartPr>
            <p14:xfrm>
              <a:off x="1034830" y="3227943"/>
              <a:ext cx="360" cy="360"/>
            </p14:xfrm>
          </p:contentPart>
        </mc:Choice>
        <mc:Fallback xmlns=""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F20B8634-510A-ACE0-5A02-97481332CCB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26190" y="3219303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 Box 23" descr="Weave">
                <a:extLst>
                  <a:ext uri="{FF2B5EF4-FFF2-40B4-BE49-F238E27FC236}">
                    <a16:creationId xmlns:a16="http://schemas.microsoft.com/office/drawing/2014/main" id="{6E1426D3-ACE9-8165-C5DB-0CDE82DBFA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1727" y="3429000"/>
                <a:ext cx="8964488" cy="769634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en-US" sz="2000" u="sng" dirty="0">
                    <a:solidFill>
                      <a:schemeClr val="accent4">
                        <a:lumMod val="50000"/>
                      </a:schemeClr>
                    </a:solidFill>
                  </a:rPr>
                  <a:t>Equivalently</a:t>
                </a:r>
                <a:r>
                  <a:rPr lang="en-US" altLang="en-US" u="sng" dirty="0">
                    <a:solidFill>
                      <a:schemeClr val="accent4">
                        <a:lumMod val="50000"/>
                      </a:schemeClr>
                    </a:solidFill>
                  </a:rPr>
                  <a:t>:</a:t>
                </a:r>
                <a:r>
                  <a:rPr lang="en-US" altLang="en-US" dirty="0">
                    <a:solidFill>
                      <a:schemeClr val="accent4">
                        <a:lumMod val="50000"/>
                      </a:schemeClr>
                    </a:solidFill>
                  </a:rPr>
                  <a:t> A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ny family of </a:t>
                </a:r>
                <a:r>
                  <a:rPr lang="en-US" altLang="en-US" sz="2000" b="1" u="sng" dirty="0">
                    <a:solidFill>
                      <a:srgbClr val="000000"/>
                    </a:solidFill>
                  </a:rPr>
                  <a:t>convex</a:t>
                </a:r>
                <a:r>
                  <a:rPr lang="en-US" altLang="en-US" sz="2000" dirty="0">
                    <a:solidFill>
                      <a:srgbClr val="000000"/>
                    </a:solidFill>
                  </a:rPr>
                  <a:t> sets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en-US" sz="2000" b="0" i="0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e>
                      <m:sub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⊂</m:t>
                        </m:r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altLang="en-US" sz="20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∀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altLang="en-US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] </m:t>
                    </m:r>
                  </m:oMath>
                </a14:m>
                <a:r>
                  <a:rPr lang="en-US" altLang="en-US" sz="2000" dirty="0">
                    <a:solidFill>
                      <a:srgbClr val="000000"/>
                    </a:solidFill>
                  </a:rPr>
                  <a:t> must satisfy </a:t>
                </a:r>
                <a14:m>
                  <m:oMath xmlns:m="http://schemas.openxmlformats.org/officeDocument/2006/math">
                    <m:nary>
                      <m:naryPr>
                        <m:chr m:val="⋂"/>
                        <m:ctrlP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en-US" sz="20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sup>
                      <m:e>
                        <m:sSub>
                          <m:sSubPr>
                            <m:ctrlP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altLang="en-US" sz="20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altLang="en-US" sz="20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≠∅</m:t>
                    </m:r>
                  </m:oMath>
                </a14:m>
                <a:endParaRPr lang="en-US" altLang="en-US" sz="2000" i="1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Text Box 23" descr="Weave">
                <a:extLst>
                  <a:ext uri="{FF2B5EF4-FFF2-40B4-BE49-F238E27FC236}">
                    <a16:creationId xmlns:a16="http://schemas.microsoft.com/office/drawing/2014/main" id="{6E1426D3-ACE9-8165-C5DB-0CDE82DBFA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1727" y="3429000"/>
                <a:ext cx="8964488" cy="769634"/>
              </a:xfrm>
              <a:prstGeom prst="rect">
                <a:avLst/>
              </a:prstGeom>
              <a:blipFill>
                <a:blip r:embed="rId12"/>
                <a:stretch>
                  <a:fillRect l="-748" t="-6349" b="-76190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798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663300"/>
      </a:accent1>
      <a:accent2>
        <a:srgbClr val="0066FF"/>
      </a:accent2>
      <a:accent3>
        <a:srgbClr val="FFFFFF"/>
      </a:accent3>
      <a:accent4>
        <a:srgbClr val="000000"/>
      </a:accent4>
      <a:accent5>
        <a:srgbClr val="B8ADAA"/>
      </a:accent5>
      <a:accent6>
        <a:srgbClr val="005CE7"/>
      </a:accent6>
      <a:hlink>
        <a:srgbClr val="FF0000"/>
      </a:hlink>
      <a:folHlink>
        <a:srgbClr val="009900"/>
      </a:folHlink>
    </a:clrScheme>
    <a:fontScheme name="Default Design">
      <a:majorFont>
        <a:latin typeface="Comic Sans MS"/>
        <a:ea typeface=""/>
        <a:cs typeface="Times New Roman"/>
      </a:majorFont>
      <a:minorFont>
        <a:latin typeface="Comic Sans MS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anose="030F0702030302020204" pitchFamily="66" charset="0"/>
            <a:cs typeface="Times New Roman" panose="02020603050405020304" pitchFamily="18" charset="0"/>
          </a:defRPr>
        </a:defPPr>
      </a:lstStyle>
    </a:spDef>
    <a:lnDef>
      <a:spPr bwMode="auto">
        <a:solidFill>
          <a:schemeClr val="accent1"/>
        </a:solidFill>
        <a:ln w="254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Designs\Mountain.pot</Template>
  <TotalTime>18852</TotalTime>
  <Words>1752</Words>
  <Application>Microsoft Office PowerPoint</Application>
  <PresentationFormat>On-screen Show (4:3)</PresentationFormat>
  <Paragraphs>143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Cambria Math</vt:lpstr>
      <vt:lpstr>Comic Sans MS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</dc:creator>
  <cp:lastModifiedBy>שחר סמורודינסקי</cp:lastModifiedBy>
  <cp:revision>602</cp:revision>
  <dcterms:created xsi:type="dcterms:W3CDTF">2002-03-13T23:21:33Z</dcterms:created>
  <dcterms:modified xsi:type="dcterms:W3CDTF">2026-07-30T02:48:41Z</dcterms:modified>
</cp:coreProperties>
</file>