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ink/ink1.xml" ContentType="application/inkml+xml"/>
  <Override PartName="/ppt/notesSlides/notesSlide8.xml" ContentType="application/vnd.openxmlformats-officedocument.presentationml.notesSlide+xml"/>
  <Override PartName="/ppt/ink/ink2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3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7.xml" ContentType="application/inkml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8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71" r:id="rId2"/>
    <p:sldId id="667" r:id="rId3"/>
    <p:sldId id="690" r:id="rId4"/>
    <p:sldId id="691" r:id="rId5"/>
    <p:sldId id="692" r:id="rId6"/>
    <p:sldId id="693" r:id="rId7"/>
    <p:sldId id="412" r:id="rId8"/>
    <p:sldId id="637" r:id="rId9"/>
    <p:sldId id="630" r:id="rId10"/>
    <p:sldId id="665" r:id="rId11"/>
    <p:sldId id="645" r:id="rId12"/>
    <p:sldId id="629" r:id="rId13"/>
    <p:sldId id="710" r:id="rId14"/>
    <p:sldId id="666" r:id="rId15"/>
    <p:sldId id="670" r:id="rId16"/>
    <p:sldId id="671" r:id="rId17"/>
    <p:sldId id="256" r:id="rId18"/>
    <p:sldId id="257" r:id="rId19"/>
    <p:sldId id="258" r:id="rId20"/>
    <p:sldId id="698" r:id="rId21"/>
    <p:sldId id="640" r:id="rId22"/>
    <p:sldId id="267" r:id="rId23"/>
    <p:sldId id="694" r:id="rId24"/>
    <p:sldId id="268" r:id="rId25"/>
    <p:sldId id="711" r:id="rId26"/>
    <p:sldId id="712" r:id="rId27"/>
    <p:sldId id="695" r:id="rId28"/>
    <p:sldId id="696" r:id="rId29"/>
    <p:sldId id="567" r:id="rId30"/>
    <p:sldId id="662" r:id="rId3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1pPr>
    <a:lvl2pPr marL="4572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2pPr>
    <a:lvl3pPr marL="9144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3pPr>
    <a:lvl4pPr marL="13716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4pPr>
    <a:lvl5pPr marL="18288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000000"/>
    <a:srgbClr val="FF0000"/>
    <a:srgbClr val="FF66CC"/>
    <a:srgbClr val="FF7C80"/>
    <a:srgbClr val="99CCFF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2" autoAdjust="0"/>
    <p:restoredTop sz="99314" autoAdjust="0"/>
  </p:normalViewPr>
  <p:slideViewPr>
    <p:cSldViewPr>
      <p:cViewPr varScale="1">
        <p:scale>
          <a:sx n="88" d="100"/>
          <a:sy n="88" d="100"/>
        </p:scale>
        <p:origin x="66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74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F28EB115-B7A0-4CAC-8450-4C15439303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515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06:48:45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3:55:31.71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2177 0 24379,'-2177'4311'0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4:01:05.1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1029 1050 19372,'-26'27'0,"0"1"0,-1-1 0,0-1 0,-1 0 0,0-1 0,0 0 0,0-1 0,0-1 0,0-1 0,-1-1 0,1 0 0,-1-2 0,1 0 0,0-1 0,0-1 0,0-1 0,1-1 0,0-2 0,0 0 0,0-1 0,1-2 0,1 0 0,-1-2 0,2-1 0,0-1 0,1-1 0,0-2 0,1 0 0,0-2 0,2-1 0,0-1 0,1-1 0,1-2 0,1-1 0,1 0 0,0-2 0,2-1 0,0-2 0,2 0 0,0-2 0,2 0 0,1-2 0,0-1 0,2 0 0,1-2 0,1-1 0,1 0 0,1-2 0,1-1 0,1 0 0,2-1 0,0-1 0,2-1 0,1 0 0,1-1 0,1-1 0,1 0 0,1-1 0,1-1 0,2 1 0,0-2 0,1 0 0,2 0 0,0 0 0,1-1 0,1 1 0,1-1 0,1-1 0,1 1 0,1 0 0,0 0 0,1 0 0,1 0 0,1 0 0,0 0 0,1 1 0,0 0 0,1 0 0,1 1 0,0 0 0,0 0 0,1 1 0,0 1 0,1 0 0,0 1 0,0 0 0,0 1 0,0 1 0,0 1 0,1 1 0,-1 0 0,1 2 0,-1 0 0,0 1 0,0 1 0,0 1 0,-1 1 0,0 2 0,0 0 0,0 1 0,-1 2 0,-1 0 0,1 2 0,-2 1 0,0 1 0,-1 1 0,0 2 0,-1 0 0,0 2 0,-2 1 0,0 1 0,-1 1 0,-1 2 0,-1 1 0,-1 0 0,0 2 0,-2 1 0,0 2 0,-2 0 0,0 2 0,-2 0 0,-1 2 0,0 1 0,-2 0 0,-1 2 0,-1 1 0,-1 0 0,-1 2 0,-1 1 0,-1 0 0,-2 1 0,0 1 0,-2 1 0,-1 0 0,-1 1 0,-1 1 0,-1 0 0,-1 1 0,-1 1 0,-2-1 0,0 2 0,-1 0 0,-2 0 0,0 0 0,-1 1 0,-1-1 0,-1 1 0,-1 1 0,-1-1 0,-1 0 0,0 0 0,-1 0 0,-1 0 0,-1 0 0,0 0 0,-1-1 0,0 0 0,-1 0 0,-1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4:01:14.0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17455,'1558'1793'0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4:07:28.7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17455,'1558'1793'0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06:48:45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4T15:54:42.67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24497,'9541'13297'0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06:47:46.564"/>
    </inkml:context>
    <inkml:brush xml:id="br0">
      <inkml:brushProperty name="width" value="0.035" units="cm"/>
      <inkml:brushProperty name="height" value="0.035" units="cm"/>
      <inkml:brushProperty name="color" value="#00A0D7"/>
    </inkml:brush>
  </inkml:definitions>
  <inkml:trace contextRef="#ctx0" brushRef="#br0">1254 627 24486,'0'24'0,"-2"1"0,0-1 0,-2 1 0,0-1 0,-1 0 0,-2 0 0,0-1 0,-1 1 0,-1-2 0,-1 1 0,0-1 0,-2 0 0,0-1 0,-2 0 0,0-1 0,-1 0 0,0-1 0,-2-1 0,0 0 0,0-1 0,-2-1 0,0 0 0,0-1 0,-2-1 0,1-1 0,-2-1 0,1 0 0,-1-1 0,-1-1 0,0-1 0,0-1 0,-1-1 0,0-1 0,0-1 0,0 0 0,0-2 0,-1-1 0,1 0 0,-1-2 0,0 0 0,1-2 0,-1 0 0,1-1 0,0-2 0,0 0 0,0-1 0,0-1 0,1-1 0,0-1 0,1-1 0,-1-1 0,2-1 0,-1 0 0,2-1 0,-1-1 0,2-1 0,0-1 0,0 0 0,2-1 0,0-1 0,0 0 0,2-1 0,0-1 0,1 0 0,0-1 0,2 0 0,0-1 0,2 0 0,0-1 0,1 1 0,1-2 0,1 1 0,0-1 0,2 0 0,1 0 0,0-1 0,2 1 0,0-1 0,2 1 0,0-1 0,2 1 0,0-1 0,2 1 0,0-1 0,1 1 0,2 1 0,0-1 0,1 1 0,1 0 0,1 0 0,0 1 0,2 0 0,0 1 0,2 1 0,0-1 0,1 2 0,0 0 0,2 0 0,0 2 0,0-1 0,2 2 0,0 1 0,0 0 0,2 1 0,-1 0 0,2 2 0,-1 0 0,2 2 0,-1 0 0,1 1 0,0 1 0,1 1 0,0 0 0,0 2 0,0 1 0,0 0 0,1 2 0,-1 0 0,1 2 0,0 0 0,-1 2 0,1 0 0,-1 2 0,0 0 0,0 1 0,0 2 0,0 0 0,-1 1 0,0 1 0,0 1 0,-1 0 0,-1 2 0,1 0 0,-2 2 0,1 0 0,-2 1 0,0 0 0,0 1 0,-2 2 0,0-1 0,0 2 0,-2 0 0,0 0 0,-1 2 0,0-1 0,-2 1 0,0 1 0,-2 0 0,0 1 0,-1 0 0,-1 0 0,-1 1 0,0-1 0,-2 1 0,-1 1 0,0-1 0,-2 1 0,0-1 0,-2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06:47:51.680"/>
    </inkml:context>
    <inkml:brush xml:id="br0">
      <inkml:brushProperty name="width" value="0.035" units="cm"/>
      <inkml:brushProperty name="height" value="0.035" units="cm"/>
      <inkml:brushProperty name="color" value="#00A0D7"/>
    </inkml:brush>
  </inkml:definitions>
  <inkml:trace contextRef="#ctx0" brushRef="#br0">1221 610 24504,'-1'24'0,"0"0"0,-2 0 0,0 0 0,-1-1 0,-1 1 0,-1-1 0,-1 0 0,-1 0 0,-1-1 0,0 0 0,-2-1 0,0 1 0,-1-2 0,-1 0 0,-1 0 0,0-1 0,-2 0 0,1-1 0,-2-1 0,0 0 0,-1-2 0,-1 1 0,0-2 0,-1 0 0,0-1 0,0-1 0,-2-1 0,1 0 0,-1-2 0,0 0 0,-1-1 0,0-1 0,0-1 0,-1-1 0,1-1 0,-1-1 0,0 0 0,0-2 0,0 0 0,0-2 0,0 0 0,1-2 0,-1 0 0,0-1 0,1-1 0,0-1 0,0-1 0,0-1 0,1-1 0,0 0 0,0-2 0,1 0 0,0-1 0,1-1 0,1-1 0,-1 0 0,2-2 0,0 1 0,1-2 0,0 0 0,1-1 0,1-1 0,1 0 0,0-1 0,1 0 0,1 0 0,1-2 0,0 1 0,1-1 0,2 0 0,0-1 0,1 0 0,1 0 0,1-1 0,1 1 0,0-1 0,2 0 0,0 0 0,2 0 0,0 0 0,2 0 0,0 1 0,2-1 0,0 0 0,1 1 0,1 0 0,1 0 0,1 0 0,0 1 0,2 0 0,1 0 0,0 1 0,1 0 0,1 1 0,1 1 0,0-1 0,1 2 0,1 0 0,1 1 0,0 0 0,1 1 0,0 1 0,2 1 0,-1 0 0,1 1 0,1 1 0,0 1 0,1 0 0,0 1 0,0 2 0,1 0 0,0 1 0,0 1 0,0 1 0,1 1 0,0 0 0,-1 2 0,1 0 0,0 2 0,0 0 0,0 2 0,0 0 0,0 2 0,-1 0 0,1 1 0,-1 1 0,0 1 0,0 1 0,-1 0 0,0 2 0,-1 1 0,1 0 0,-2 1 0,0 1 0,0 1 0,-1 0 0,0 1 0,-1 1 0,-1 1 0,0 0 0,-2 1 0,1 0 0,-2 2 0,0-1 0,-1 1 0,-1 1 0,-1 0 0,0 1 0,-2 0 0,0 0 0,-1 1 0,-1 0 0,-1 0 0,-1 0 0,-1 1 0,-1 0 0,0-1 0,-2 1 0,0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06:48:31.7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1486 822 24494,'-8'16'0,"0"-1"0,-2 0 0,0 0 0,-2-2 0,-1 1 0,-1-2 0,-1 0 0,0-1 0,-2 0 0,-1-1 0,-1-1 0,0 0 0,-2-1 0,0-1 0,-1-1 0,-1 0 0,0-1 0,-1-1 0,-1-1 0,-1-1 0,0 0 0,0-1 0,-1-1 0,-1-1 0,1 0 0,-2-1 0,1-1 0,-1-1 0,0-1 0,0 0 0,-1-1 0,1-1 0,-1-1 0,1 0 0,-1-1 0,1-1 0,-1 0 0,1-2 0,0 1 0,1-2 0,0 0 0,0 0 0,0-2 0,1 1 0,0-2 0,1 1 0,1-2 0,0 1 0,0-1 0,2-1 0,0 0 0,1 0 0,0-1 0,2 0 0,0 0 0,1 0 0,1-1 0,1 0 0,1 1 0,1-1 0,1-1 0,1 1 0,1 0 0,1 0 0,2 0 0,0 0 0,1 0 0,2 0 0,1 0 0,0 1 0,2 0 0,2 0 0,0 0 0,1 1 0,2 0 0,1 0 0,1 1 0,1 0 0,1 1 0,1 0 0,2 0 0,0 1 0,2 1 0,1 0 0,1 1 0,0 0 0,2 1 0,1 1 0,1 1 0,1 0 0,0 0 0,2 2 0,0 0 0,2 1 0,0 1 0,0 0 0,2 1 0,0 1 0,1 1 0,0 0 0,1 2 0,1 0 0,0 1 0,0 0 0,1 2 0,0 0 0,1 1 0,0 1 0,0 0 0,0 2 0,0 0 0,1 1 0,0 0 0,-1 2 0,1 0 0,-1 1 0,0 0 0,0 1 0,0 1 0,0 0 0,-1 1 0,0 1 0,0 0 0,-1 1 0,-1 0 0,1 1 0,-2 0 0,0 1 0,-1 0 0,0 1 0,-1 0 0,-1 0 0,-1 0 0,0 1 0,-1 0 0,-2 1 0,0-1 0,-1 1 0,-1 0 0,-1 0 0,-1 0 0,-1 0 0,-1 1 0,-1-1 0,-1 0 0,-1 0 0,-2 0 0,0 0 0,-2-1 0,-1 1 0,-1-1 0,-1 0 0,-1 0 0,-2-1 0,0 0 0,-2 0 0,-1-1 0,-1 0 0,-1-1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4T16:12:16.54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24378,'3735'7384'0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06:48:45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3:55:26.45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24329,'2391'4162'0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סגנונות טקסט של תבנית בסיס</a:t>
            </a:r>
            <a:endParaRPr lang="en-US" altLang="en-US"/>
          </a:p>
          <a:p>
            <a:pPr lvl="1"/>
            <a:r>
              <a:rPr lang="he-IL" altLang="en-US"/>
              <a:t>רמה שנייה</a:t>
            </a:r>
            <a:endParaRPr lang="en-US" altLang="en-US"/>
          </a:p>
          <a:p>
            <a:pPr lvl="2"/>
            <a:r>
              <a:rPr lang="he-IL" altLang="en-US"/>
              <a:t>רמה שלישית</a:t>
            </a:r>
            <a:endParaRPr lang="en-US" altLang="en-US"/>
          </a:p>
          <a:p>
            <a:pPr lvl="3"/>
            <a:r>
              <a:rPr lang="he-IL" altLang="en-US"/>
              <a:t>רמה רביעית</a:t>
            </a:r>
            <a:endParaRPr lang="en-US" altLang="en-US"/>
          </a:p>
          <a:p>
            <a:pPr lvl="4"/>
            <a:r>
              <a:rPr lang="he-IL" altLang="en-US"/>
              <a:t>רמה חמישית</a:t>
            </a:r>
            <a:endParaRPr lang="en-US" alt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fld id="{DB6D5E24-3F08-4E2F-97A4-1F6A8F6B16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28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37CBC5-E648-48A4-9917-7331DEAFA6E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521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7150F-F24C-4B5C-57C9-E0150985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3BD7EC3-249A-0363-1042-3CEAE4447E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754AD4A8-C8FC-A511-6F3C-08AADD70D8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C076B59A-AC04-755A-8604-C1183E6BB5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1582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B6E6E-8160-BDF7-FD86-A702DF886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55A38F-6F13-B266-62ED-B2F8BB1D77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A35B6562-911D-AFC0-AD4C-E6C5406AEA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9B22D0B4-E20A-8A2F-D5E0-73C3C468B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5714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34348-FCCA-CB72-AC0C-3E401C363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EFDA26A-B699-10C6-1CEC-0FA3F5D6FA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BF85F6B0-4A12-B472-5AD0-CE2CF0BB64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36742F13-CC99-14DD-268A-A12F27BE34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545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6C8E1-94D3-D245-4559-B2B9CA61B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10F1E69-2C48-CDB7-2BB1-4C88BDB94F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72F8FDE2-F6CF-9087-A603-BF1AB05BAE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482F62D2-D7C6-AC42-BF9D-E16A286C86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006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ACBB3-D329-E8E4-B1AB-96BD152F1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6CAD340-33A0-C88E-69AE-77CC1FEF7E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F526ED78-093E-9C3F-50D4-ACE6FB05E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98115A08-0F1A-8D1B-B582-78168F107E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9770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2126D-95F0-15AC-7DD1-D11469090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B1603CE-A31E-5205-11E4-2F44252F0F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8C8F050B-E73B-22A8-7D50-B3A9621056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6858A269-BF57-4C9F-7D24-280D63243E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1235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1B9D3-703C-41D4-1AED-8D4392616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583D31A-1C8D-E8E5-9DD0-334791E22D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C3BBD7C0-9EF5-EA5C-C783-B9F02BD1D8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B6BBB7D6-BC49-D2F7-69F7-82B53F7633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43544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meant to orient the audience. Emphasize that Sauer-Shelah is the first real theorem and that examples are not just warm-up: they motivate the geometric applications.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EC3F5-D687-07B6-89CB-BD127118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7B0FB56-C63E-847B-915C-F3723CB1CA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24E90F57-722A-A0A4-334C-9F480EB935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63545188-A4C7-C04E-CEBB-D07EC6B7EC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1270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4D967-5D34-5418-AA80-FB758C943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407B453-4BC6-871E-8F56-988930CF6D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CFAC2271-CE70-B8AF-9247-F05EAEA0E7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61999C4B-1E9A-073A-F61D-16491A3B44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3719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6A380-5ACC-B198-B422-7AA885E30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D8E35F4-E90A-B678-F8B9-C05B1B40D9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A3867602-F12A-8B17-CC6D-9083872BEB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BAB45B60-D11A-1958-410D-2265D183E0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8540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9E4AE-5F66-E1F8-D56D-EBA7B6AE1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C0FA339-65BD-CC92-0C25-61A6C7F252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D977C1D1-1195-8B11-ACC9-D6DDBD0ED0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1C53E3F8-2DB6-F977-89DD-38489596AD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91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DE441-ECA6-7B45-FE87-53DB82910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C42989D-C6B9-FAA2-6555-86570AD12D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A7F7AE2B-6994-81F9-C6D5-9F7F2C218C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1A5BD9BF-9784-936A-3A6A-28D8BFE9A1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90819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6167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7689C-B29E-6AF3-C52B-1659308F6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DF346CF-8D45-C6D0-01B6-52C61D3B13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3BD0AFD0-E036-C045-E19D-C9F6EA4F40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DFF13BDD-EFDD-ACD1-D366-55DF785752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4174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the Veronese subsection. This is important because it connects algebraic geometry-style ranges with ordinary halfspaces.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M is the number of nonconstant monomials. Including the constant monomial makes the map linear through the origin, but affine halfspaces are more convenient.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core of the Veronese argument. Draw a schematic: original space, Veronese lift, halfspace upstairs.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clean bounded VC dimension proof for algebraic ranges. Mention that the bound is often not sharp but is robust.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6167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77AC0-7D53-3263-14D3-34CAB5F1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2F3C29B-7EF4-8732-921A-891D0EC2DF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D9E38C1E-8973-7B74-B11A-8296C6D4D6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65B2BFE9-1F78-8A74-FFAE-FD5549F5D7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923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FE33F-805C-EBDD-E46C-C7BF0FCB0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70F5088-0945-C641-D9C9-5CC7D6AAAA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1FC5E19B-1767-68E4-ED19-2F4B4FF9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B45DF873-45C7-89DD-20BF-FF2473B084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09783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4FA2D-2530-47F4-9851-5AC3EBAA01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79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67A0A-C617-48C4-A16F-4EE637F57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058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24819-1B9D-4893-8FB5-345C472C04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96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027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B0039-28D3-44B3-9C88-37BF852B8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67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CAAFE-4264-4D7E-AFB0-255A8E73DD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94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087A0-BE8F-4857-8478-D77C2DDA7C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605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23CCE-D22B-41C5-90E3-0D6A448507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34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00202F-16BA-4643-80C8-E27E6E07A7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71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35BAB-74C0-4DEC-89B1-36049773E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455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B71C3-0465-4970-9F60-3A3B0CEA63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33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E833C-2955-4EA1-B7D3-33983A918E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1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18515E41-D6EF-4047-AF07-5B3751AD5B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customXml" Target="../ink/ink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3" Type="http://schemas.openxmlformats.org/officeDocument/2006/relationships/image" Target="../media/image5.png"/><Relationship Id="rId7" Type="http://schemas.openxmlformats.org/officeDocument/2006/relationships/customXml" Target="../ink/ink5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11" Type="http://schemas.openxmlformats.org/officeDocument/2006/relationships/image" Target="../media/image6.png"/><Relationship Id="rId10" Type="http://schemas.openxmlformats.org/officeDocument/2006/relationships/image" Target="../media/image500.png"/><Relationship Id="rId4" Type="http://schemas.openxmlformats.org/officeDocument/2006/relationships/customXml" Target="../ink/ink4.xml"/><Relationship Id="rId9" Type="http://schemas.openxmlformats.org/officeDocument/2006/relationships/customXml" Target="../ink/ink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3" Type="http://schemas.openxmlformats.org/officeDocument/2006/relationships/image" Target="../media/image8.png"/><Relationship Id="rId7" Type="http://schemas.openxmlformats.org/officeDocument/2006/relationships/customXml" Target="../ink/ink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png"/><Relationship Id="rId5" Type="http://schemas.openxmlformats.org/officeDocument/2006/relationships/image" Target="../media/image191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11.png"/><Relationship Id="rId4" Type="http://schemas.openxmlformats.org/officeDocument/2006/relationships/image" Target="../media/image5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png"/><Relationship Id="rId5" Type="http://schemas.openxmlformats.org/officeDocument/2006/relationships/image" Target="../media/image12.png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0.png"/><Relationship Id="rId5" Type="http://schemas.openxmlformats.org/officeDocument/2006/relationships/image" Target="../media/image690.png"/><Relationship Id="rId4" Type="http://schemas.openxmlformats.org/officeDocument/2006/relationships/image" Target="../media/image6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0.png"/><Relationship Id="rId4" Type="http://schemas.openxmlformats.org/officeDocument/2006/relationships/customXml" Target="../ink/ink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customXml" Target="../ink/ink13.xml"/><Relationship Id="rId7" Type="http://schemas.openxmlformats.org/officeDocument/2006/relationships/customXml" Target="../ink/ink10.xml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11" Type="http://schemas.openxmlformats.org/officeDocument/2006/relationships/customXml" Target="../ink/ink12.xml"/><Relationship Id="rId5" Type="http://schemas.openxmlformats.org/officeDocument/2006/relationships/customXml" Target="../ink/ink9.xml"/><Relationship Id="rId10" Type="http://schemas.openxmlformats.org/officeDocument/2006/relationships/image" Target="../media/image181.png"/><Relationship Id="rId4" Type="http://schemas.openxmlformats.org/officeDocument/2006/relationships/image" Target="../media/image112.png"/><Relationship Id="rId9" Type="http://schemas.openxmlformats.org/officeDocument/2006/relationships/customXml" Target="../ink/ink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0.png"/><Relationship Id="rId5" Type="http://schemas.openxmlformats.org/officeDocument/2006/relationships/image" Target="../media/image44.png"/><Relationship Id="rId4" Type="http://schemas.openxmlformats.org/officeDocument/2006/relationships/image" Target="../media/image4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1.pn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80.png"/><Relationship Id="rId5" Type="http://schemas.openxmlformats.org/officeDocument/2006/relationships/customXml" Target="../ink/ink1.xml"/><Relationship Id="rId4" Type="http://schemas.openxmlformats.org/officeDocument/2006/relationships/image" Target="../media/image213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0.png"/><Relationship Id="rId5" Type="http://schemas.openxmlformats.org/officeDocument/2006/relationships/customXml" Target="../ink/ink2.xml"/><Relationship Id="rId4" Type="http://schemas.openxmlformats.org/officeDocument/2006/relationships/image" Target="../media/image2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213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 descr="White marble"/>
          <p:cNvSpPr>
            <a:spLocks noChangeArrowheads="1"/>
          </p:cNvSpPr>
          <p:nvPr/>
        </p:nvSpPr>
        <p:spPr bwMode="auto">
          <a:xfrm>
            <a:off x="467421" y="2780928"/>
            <a:ext cx="8353051" cy="280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2800" dirty="0">
                <a:solidFill>
                  <a:srgbClr val="00B0F0"/>
                </a:solidFill>
              </a:rPr>
              <a:t>Shakhar </a:t>
            </a:r>
            <a:r>
              <a:rPr lang="en-US" altLang="en-US" sz="2800" dirty="0" err="1">
                <a:solidFill>
                  <a:srgbClr val="00B0F0"/>
                </a:solidFill>
              </a:rPr>
              <a:t>Smorodinsky</a:t>
            </a:r>
            <a:endParaRPr lang="en-US" altLang="en-US" sz="2800" dirty="0">
              <a:solidFill>
                <a:srgbClr val="00B0F0"/>
              </a:solidFill>
            </a:endParaRP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sz="1600" dirty="0">
              <a:solidFill>
                <a:srgbClr val="00B0F0"/>
              </a:solidFill>
            </a:endParaRPr>
          </a:p>
        </p:txBody>
      </p:sp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179388" y="1105580"/>
            <a:ext cx="885710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9pPr>
          </a:lstStyle>
          <a:p>
            <a:pPr marL="0" indent="0" algn="ctr">
              <a:buNone/>
            </a:pPr>
            <a:r>
              <a:rPr lang="en-US" sz="28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Hypergraphs with Bounded VC-Dimension</a:t>
            </a:r>
            <a:endParaRPr lang="en-US" sz="2800" dirty="0"/>
          </a:p>
        </p:txBody>
      </p:sp>
      <p:sp>
        <p:nvSpPr>
          <p:cNvPr id="4" name="Text 6"/>
          <p:cNvSpPr/>
          <p:nvPr/>
        </p:nvSpPr>
        <p:spPr>
          <a:xfrm>
            <a:off x="2377440" y="434340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IBS ECOPRO Summer School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1C63C-D1D4-4CFC-B6D6-2AFEBECBD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BA61CE90-16F9-93C0-2689-BA4FBD2A9C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0" y="304800"/>
                <a:ext cx="7620000" cy="6562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u="sng" dirty="0">
                    <a:solidFill>
                      <a:srgbClr val="000000"/>
                    </a:solidFill>
                  </a:rPr>
                  <a:t>Convex sets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altLang="en-US" sz="3600" u="sng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E58EE2E5-C376-C120-8F02-3E6231269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000" y="304800"/>
                <a:ext cx="7620000" cy="656270"/>
              </a:xfrm>
              <a:prstGeom prst="rect">
                <a:avLst/>
              </a:prstGeom>
              <a:blipFill>
                <a:blip r:embed="rId3"/>
                <a:stretch>
                  <a:fillRect t="-2778" b="-277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23" descr="Weave">
            <a:extLst>
              <a:ext uri="{FF2B5EF4-FFF2-40B4-BE49-F238E27FC236}">
                <a16:creationId xmlns:a16="http://schemas.microsoft.com/office/drawing/2014/main" id="{9137C64B-BDFF-0EC5-56E5-FACC34C23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2" y="1227440"/>
            <a:ext cx="89644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0000"/>
                </a:solidFill>
              </a:rPr>
              <a:t>	Separability </a:t>
            </a:r>
            <a:endParaRPr lang="en-US" altLang="en-US" i="1" dirty="0">
              <a:solidFill>
                <a:srgbClr val="FF0000"/>
              </a:solidFill>
              <a:latin typeface="Cambria Math" panose="020405030504060302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7F2A622-FBDC-4E0D-99D2-32CB3617EF2A}"/>
              </a:ext>
            </a:extLst>
          </p:cNvPr>
          <p:cNvSpPr/>
          <p:nvPr/>
        </p:nvSpPr>
        <p:spPr>
          <a:xfrm>
            <a:off x="2234318" y="2740077"/>
            <a:ext cx="1828800" cy="2926080"/>
          </a:xfrm>
          <a:prstGeom prst="ellipse">
            <a:avLst/>
          </a:prstGeom>
          <a:solidFill>
            <a:srgbClr val="000000">
              <a:alpha val="5000"/>
            </a:srgbClr>
          </a:solidFill>
          <a:ln w="12600">
            <a:solidFill>
              <a:srgbClr val="000000"/>
            </a:solidFill>
          </a:ln>
        </p:spPr>
        <p:txBody>
          <a:bodyPr wrap="none" rtlCol="0" anchor="ctr" anchorCtr="1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9" name="Rectangle: Single Corner Snipped 38">
            <a:extLst>
              <a:ext uri="{FF2B5EF4-FFF2-40B4-BE49-F238E27FC236}">
                <a16:creationId xmlns:a16="http://schemas.microsoft.com/office/drawing/2014/main" id="{1B449F9C-C326-0707-9DED-15199BD1E7C6}"/>
              </a:ext>
            </a:extLst>
          </p:cNvPr>
          <p:cNvSpPr/>
          <p:nvPr/>
        </p:nvSpPr>
        <p:spPr bwMode="auto">
          <a:xfrm rot="2629982">
            <a:off x="4250563" y="4019127"/>
            <a:ext cx="4464496" cy="1152128"/>
          </a:xfrm>
          <a:prstGeom prst="snip1Rect">
            <a:avLst/>
          </a:prstGeom>
          <a:solidFill>
            <a:schemeClr val="bg2">
              <a:lumMod val="20000"/>
              <a:lumOff val="80000"/>
            </a:schemeClr>
          </a:solidFill>
          <a:ln w="254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9A721ED-52E3-A7B0-830A-A9D385723FFA}"/>
                  </a:ext>
                </a:extLst>
              </p14:cNvPr>
              <p14:cNvContentPartPr/>
              <p14:nvPr/>
            </p14:nvContentPartPr>
            <p14:xfrm>
              <a:off x="3096457" y="1882491"/>
              <a:ext cx="3435120" cy="478728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9A721ED-52E3-A7B0-830A-A9D385723FF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90337" y="1876371"/>
                <a:ext cx="3447360" cy="479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9846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CF7DD-0F3C-C483-CF92-D05C7091D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90B480B1-DDE9-F93F-A3C5-02DA4EC286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1300698"/>
                <a:ext cx="8964488" cy="4001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altLang="en-US" sz="2000" dirty="0"/>
                  <a:t> be some points w.r.t  convex sets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90B480B1-DDE9-F93F-A3C5-02DA4EC28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1300698"/>
                <a:ext cx="8964488" cy="400110"/>
              </a:xfrm>
              <a:prstGeom prst="rect">
                <a:avLst/>
              </a:prstGeom>
              <a:blipFill>
                <a:blip r:embed="rId3"/>
                <a:stretch>
                  <a:fillRect l="-748" t="-7576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3">
            <a:extLst>
              <a:ext uri="{FF2B5EF4-FFF2-40B4-BE49-F238E27FC236}">
                <a16:creationId xmlns:a16="http://schemas.microsoft.com/office/drawing/2014/main" id="{22950716-0716-95D3-BC68-A2F44A504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Exerci</a:t>
            </a:r>
            <a:r>
              <a:rPr kumimoji="0" lang="en-US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e</a:t>
            </a:r>
            <a:endParaRPr kumimoji="0" lang="en-US" altLang="en-US" sz="3200" b="0" i="0" u="sng" strike="noStrike" kern="120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850A86F-0729-4BFD-E827-12A37DF6821B}"/>
              </a:ext>
            </a:extLst>
          </p:cNvPr>
          <p:cNvSpPr/>
          <p:nvPr/>
        </p:nvSpPr>
        <p:spPr bwMode="auto">
          <a:xfrm>
            <a:off x="5461260" y="407707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7B627F8-15B7-D5AB-560B-9F4D93AD1C82}"/>
              </a:ext>
            </a:extLst>
          </p:cNvPr>
          <p:cNvSpPr/>
          <p:nvPr/>
        </p:nvSpPr>
        <p:spPr bwMode="auto">
          <a:xfrm>
            <a:off x="4128641" y="321297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4127D41-EF53-BF31-2846-376D95F74351}"/>
              </a:ext>
            </a:extLst>
          </p:cNvPr>
          <p:cNvSpPr/>
          <p:nvPr/>
        </p:nvSpPr>
        <p:spPr bwMode="auto">
          <a:xfrm>
            <a:off x="3131840" y="429309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10E5A34-0D24-5D35-337C-1834FB9AE6F2}"/>
              </a:ext>
            </a:extLst>
          </p:cNvPr>
          <p:cNvSpPr/>
          <p:nvPr/>
        </p:nvSpPr>
        <p:spPr bwMode="auto">
          <a:xfrm>
            <a:off x="5712817" y="317697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FD077E0-C34D-265B-79E0-36137BC0D954}"/>
              </a:ext>
            </a:extLst>
          </p:cNvPr>
          <p:cNvSpPr/>
          <p:nvPr/>
        </p:nvSpPr>
        <p:spPr bwMode="auto">
          <a:xfrm>
            <a:off x="2915816" y="339299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177F89-ADC3-A7F7-F1FA-CB3E1E58FEAA}"/>
              </a:ext>
            </a:extLst>
          </p:cNvPr>
          <p:cNvSpPr/>
          <p:nvPr/>
        </p:nvSpPr>
        <p:spPr bwMode="auto">
          <a:xfrm>
            <a:off x="4416673" y="4725144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B24036-B2A4-2AA4-AA9A-D5FAD585756B}"/>
              </a:ext>
            </a:extLst>
          </p:cNvPr>
          <p:cNvSpPr/>
          <p:nvPr/>
        </p:nvSpPr>
        <p:spPr bwMode="auto">
          <a:xfrm>
            <a:off x="5004048" y="2780928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B824B0-B7EA-FECA-BC38-EA1241AD7BD0}"/>
                  </a:ext>
                </a:extLst>
              </p:cNvPr>
              <p:cNvSpPr txBox="1"/>
              <p:nvPr/>
            </p:nvSpPr>
            <p:spPr>
              <a:xfrm>
                <a:off x="107504" y="1844824"/>
                <a:ext cx="619218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accent2"/>
                    </a:solidFill>
                  </a:rPr>
                  <a:t>Exercise 6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B824B0-B7EA-FECA-BC38-EA1241AD7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44824"/>
                <a:ext cx="6192180" cy="400110"/>
              </a:xfrm>
              <a:prstGeom prst="rect">
                <a:avLst/>
              </a:prstGeom>
              <a:blipFill>
                <a:blip r:embed="rId4"/>
                <a:stretch>
                  <a:fillRect l="-1084" t="-9231" b="-2769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 descr="15 Best Exercises to Do for Your Beginner At-Home Workout">
            <a:extLst>
              <a:ext uri="{FF2B5EF4-FFF2-40B4-BE49-F238E27FC236}">
                <a16:creationId xmlns:a16="http://schemas.microsoft.com/office/drawing/2014/main" id="{79591717-89B6-D142-87EB-5AA17D76E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233" y="4613067"/>
            <a:ext cx="3275856" cy="218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42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00A60-08FC-7785-D248-2FF795662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4E6007E4-F384-3EFB-4758-A946C7FCB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Radon’s Theorem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975D4FDC-6804-8478-674A-EF4CF8464A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1387659"/>
                <a:ext cx="8964488" cy="867289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THM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Radon 1923</a:t>
                </a: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]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Any set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of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points 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Can be partitioned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𝐶𝐻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𝐶𝐻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975D4FDC-6804-8478-674A-EF4CF8464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1387659"/>
                <a:ext cx="8964488" cy="867289"/>
              </a:xfrm>
              <a:prstGeom prst="rect">
                <a:avLst/>
              </a:prstGeom>
              <a:blipFill>
                <a:blip r:embed="rId3"/>
                <a:stretch>
                  <a:fillRect l="-748" t="-3521" b="-1126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88F301C4-A731-115B-1B48-640735A1A514}"/>
              </a:ext>
            </a:extLst>
          </p:cNvPr>
          <p:cNvGrpSpPr/>
          <p:nvPr/>
        </p:nvGrpSpPr>
        <p:grpSpPr>
          <a:xfrm>
            <a:off x="891181" y="3120473"/>
            <a:ext cx="2306243" cy="1440160"/>
            <a:chOff x="891181" y="3429000"/>
            <a:chExt cx="2306243" cy="144016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06E517D-20E2-A737-0A80-7E154CF0744D}"/>
                </a:ext>
              </a:extLst>
            </p:cNvPr>
            <p:cNvSpPr/>
            <p:nvPr/>
          </p:nvSpPr>
          <p:spPr bwMode="auto">
            <a:xfrm>
              <a:off x="891181" y="3703022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2AF665E-02B6-6205-18B2-6DB8CEAE7F2B}"/>
                </a:ext>
              </a:extLst>
            </p:cNvPr>
            <p:cNvSpPr/>
            <p:nvPr/>
          </p:nvSpPr>
          <p:spPr bwMode="auto">
            <a:xfrm>
              <a:off x="914400" y="4797152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3489450-15E4-C0DB-7785-259E3C12E590}"/>
                </a:ext>
              </a:extLst>
            </p:cNvPr>
            <p:cNvSpPr/>
            <p:nvPr/>
          </p:nvSpPr>
          <p:spPr bwMode="auto">
            <a:xfrm>
              <a:off x="3059832" y="4077072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1C8E842-42D0-17E4-348E-D005FACE0A80}"/>
                </a:ext>
              </a:extLst>
            </p:cNvPr>
            <p:cNvSpPr/>
            <p:nvPr/>
          </p:nvSpPr>
          <p:spPr bwMode="auto">
            <a:xfrm>
              <a:off x="1547664" y="3429000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4B95237-D839-7F15-1EAC-E535C7D2ABE0}"/>
                  </a:ext>
                </a:extLst>
              </p14:cNvPr>
              <p14:cNvContentPartPr/>
              <p14:nvPr/>
            </p14:nvContentPartPr>
            <p14:xfrm>
              <a:off x="750131" y="3186543"/>
              <a:ext cx="451800" cy="4514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49DB7BD-7CFA-2805-0CBB-8EEB53A5BB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4011" y="3180423"/>
                <a:ext cx="464040" cy="46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EEF25BF3-DB56-A0CB-AAB0-A11FA9AD86EA}"/>
                  </a:ext>
                </a:extLst>
              </p14:cNvPr>
              <p14:cNvContentPartPr/>
              <p14:nvPr/>
            </p14:nvContentPartPr>
            <p14:xfrm>
              <a:off x="2920211" y="3637263"/>
              <a:ext cx="439920" cy="4399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18EA03F0-4E12-5A58-FBCF-699699411B7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14091" y="3631143"/>
                <a:ext cx="452160" cy="45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DD56FE43-7F00-5943-21F0-E8A814F05CF4}"/>
                  </a:ext>
                </a:extLst>
              </p14:cNvPr>
              <p14:cNvContentPartPr/>
              <p14:nvPr/>
            </p14:nvContentPartPr>
            <p14:xfrm>
              <a:off x="808030" y="4378863"/>
              <a:ext cx="542160" cy="3700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2EAE6BB2-A106-A98A-38A3-EBECCF4A002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99390" y="4370223"/>
                <a:ext cx="559800" cy="38772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타원 12">
            <a:extLst>
              <a:ext uri="{FF2B5EF4-FFF2-40B4-BE49-F238E27FC236}">
                <a16:creationId xmlns:a16="http://schemas.microsoft.com/office/drawing/2014/main" id="{AD95F991-61C2-4B0D-34D8-4BDBD8F65879}"/>
              </a:ext>
            </a:extLst>
          </p:cNvPr>
          <p:cNvSpPr/>
          <p:nvPr/>
        </p:nvSpPr>
        <p:spPr>
          <a:xfrm>
            <a:off x="1402178" y="2852936"/>
            <a:ext cx="365760" cy="548640"/>
          </a:xfrm>
          <a:prstGeom prst="ellips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pic>
        <p:nvPicPr>
          <p:cNvPr id="28" name="Ink 27">
            <a:extLst>
              <a:ext uri="{FF2B5EF4-FFF2-40B4-BE49-F238E27FC236}">
                <a16:creationId xmlns:a16="http://schemas.microsoft.com/office/drawing/2014/main" id="{87CD1051-527B-2410-AD26-3DEABAECF9B6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891181" y="2636912"/>
            <a:ext cx="876757" cy="2304256"/>
          </a:xfrm>
          <a:prstGeom prst="rect">
            <a:avLst/>
          </a:prstGeom>
        </p:spPr>
      </p:pic>
      <p:pic>
        <p:nvPicPr>
          <p:cNvPr id="33" name="Ink 32">
            <a:extLst>
              <a:ext uri="{FF2B5EF4-FFF2-40B4-BE49-F238E27FC236}">
                <a16:creationId xmlns:a16="http://schemas.microsoft.com/office/drawing/2014/main" id="{87285D0D-B651-45BF-C59B-7943BEA76C55}"/>
              </a:ext>
            </a:extLst>
          </p:cNvPr>
          <p:cNvPicPr/>
          <p:nvPr/>
        </p:nvPicPr>
        <p:blipFill>
          <a:blip r:embed="rId12"/>
          <a:stretch>
            <a:fillRect/>
          </a:stretch>
        </p:blipFill>
        <p:spPr>
          <a:xfrm rot="276313">
            <a:off x="862117" y="3186673"/>
            <a:ext cx="2447341" cy="875520"/>
          </a:xfrm>
          <a:prstGeom prst="rect">
            <a:avLst/>
          </a:prstGeom>
        </p:spPr>
      </p:pic>
      <p:sp>
        <p:nvSpPr>
          <p:cNvPr id="35" name="Text Box 23" descr="Weave">
            <a:extLst>
              <a:ext uri="{FF2B5EF4-FFF2-40B4-BE49-F238E27FC236}">
                <a16:creationId xmlns:a16="http://schemas.microsoft.com/office/drawing/2014/main" id="{847CC665-CB69-630C-8BBF-D4788886F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085184"/>
            <a:ext cx="8964488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000" u="sng" dirty="0">
                <a:solidFill>
                  <a:schemeClr val="accent4">
                    <a:lumMod val="50000"/>
                  </a:schemeClr>
                </a:solidFill>
              </a:rPr>
              <a:t>Equivalently</a:t>
            </a:r>
            <a:r>
              <a:rPr lang="en-US" altLang="en-US" u="sng" dirty="0">
                <a:solidFill>
                  <a:schemeClr val="accent4">
                    <a:lumMod val="50000"/>
                  </a:schemeClr>
                </a:solidFill>
              </a:rPr>
              <a:t>:</a:t>
            </a:r>
            <a:r>
              <a:rPr lang="en-US" alt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sz="2000" dirty="0">
                <a:solidFill>
                  <a:srgbClr val="000000"/>
                </a:solidFill>
              </a:rPr>
              <a:t>Any </a:t>
            </a:r>
            <a:r>
              <a:rPr lang="en-US" altLang="en-US" sz="2000" b="1" u="sng" dirty="0">
                <a:solidFill>
                  <a:srgbClr val="000000"/>
                </a:solidFill>
              </a:rPr>
              <a:t>convex</a:t>
            </a:r>
            <a:r>
              <a:rPr lang="en-US" altLang="en-US" sz="2000" dirty="0">
                <a:solidFill>
                  <a:srgbClr val="000000"/>
                </a:solidFill>
              </a:rPr>
              <a:t> set containing </a:t>
            </a:r>
            <a:r>
              <a:rPr lang="en-US" altLang="en-US" sz="2000" i="1" dirty="0">
                <a:solidFill>
                  <a:srgbClr val="FF0000"/>
                </a:solidFill>
                <a:latin typeface="Cambria Math" panose="02040503050406030204" pitchFamily="18" charset="0"/>
              </a:rPr>
              <a:t>A</a:t>
            </a:r>
            <a:r>
              <a:rPr lang="en-US" altLang="en-US" sz="2000" dirty="0">
                <a:solidFill>
                  <a:srgbClr val="000000"/>
                </a:solidFill>
              </a:rPr>
              <a:t> must intersect any </a:t>
            </a:r>
            <a:r>
              <a:rPr lang="en-US" altLang="en-US" sz="2000" b="1" u="sng" dirty="0">
                <a:solidFill>
                  <a:srgbClr val="000000"/>
                </a:solidFill>
              </a:rPr>
              <a:t>convex</a:t>
            </a:r>
            <a:r>
              <a:rPr lang="en-US" altLang="en-US" sz="2000" dirty="0">
                <a:solidFill>
                  <a:srgbClr val="000000"/>
                </a:solidFill>
              </a:rPr>
              <a:t> set containing </a:t>
            </a:r>
            <a:r>
              <a:rPr lang="en-US" altLang="en-US" sz="2000" i="1" dirty="0">
                <a:solidFill>
                  <a:srgbClr val="FF0000"/>
                </a:solidFill>
                <a:latin typeface="Cambria Math" panose="020405030504060302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2159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8343E-831B-D75E-82D5-DDFACF8D2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3" descr="Weave">
            <a:extLst>
              <a:ext uri="{FF2B5EF4-FFF2-40B4-BE49-F238E27FC236}">
                <a16:creationId xmlns:a16="http://schemas.microsoft.com/office/drawing/2014/main" id="{7EE26017-15ED-C9C4-8806-546AC72BA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2" y="1103807"/>
            <a:ext cx="89644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u="sng" dirty="0">
                <a:solidFill>
                  <a:srgbClr val="7030A0"/>
                </a:solidFill>
              </a:rPr>
              <a:t>Radon</a:t>
            </a:r>
            <a:r>
              <a:rPr lang="en-US" altLang="en-US" dirty="0"/>
              <a:t> vs </a:t>
            </a:r>
            <a:r>
              <a:rPr lang="en-US" altLang="en-US" sz="2000" dirty="0">
                <a:solidFill>
                  <a:srgbClr val="7030A0"/>
                </a:solidFill>
              </a:rPr>
              <a:t>VC-dimension</a:t>
            </a:r>
            <a:r>
              <a:rPr lang="en-US" altLang="en-US" sz="2000" dirty="0"/>
              <a:t> of points w.r.t  </a:t>
            </a:r>
            <a:r>
              <a:rPr lang="en-US" altLang="en-US" sz="2000" dirty="0" err="1"/>
              <a:t>halfspaces</a:t>
            </a:r>
            <a:endParaRPr lang="en-US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105CF894-AEC0-0E2E-E8B4-EF50A59A12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2636912"/>
                <a:ext cx="8964488" cy="107721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800" u="sng" dirty="0"/>
                  <a:t>Observation</a:t>
                </a:r>
                <a:r>
                  <a:rPr lang="en-US" altLang="en-US" dirty="0"/>
                  <a:t>: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en-US" dirty="0"/>
                  <a:t>“Radon number” is </a:t>
                </a:r>
                <a14:m>
                  <m:oMath xmlns:m="http://schemas.openxmlformats.org/officeDocument/2006/math">
                    <m:r>
                      <a:rPr lang="en-US" altLang="en-US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altLang="en-US" dirty="0"/>
                  <a:t> </a:t>
                </a:r>
                <a:r>
                  <a:rPr lang="en-US" altLang="en-US" dirty="0" err="1"/>
                  <a:t>iff</a:t>
                </a:r>
                <a:r>
                  <a:rPr lang="en-US" altLang="en-US" dirty="0"/>
                  <a:t> </a:t>
                </a:r>
                <a:r>
                  <a:rPr lang="en-US" altLang="en-US" dirty="0">
                    <a:solidFill>
                      <a:srgbClr val="7030A0"/>
                    </a:solidFill>
                  </a:rPr>
                  <a:t>VC-dim</a:t>
                </a:r>
                <a:r>
                  <a:rPr lang="en-US" altLang="en-US" dirty="0"/>
                  <a:t> of </a:t>
                </a:r>
                <a:r>
                  <a:rPr lang="en-US" altLang="en-US" dirty="0" err="1"/>
                  <a:t>halfspaces</a:t>
                </a:r>
                <a:r>
                  <a:rPr lang="en-US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en-US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49BDE130-9875-E600-2987-B9BD52E03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2636912"/>
                <a:ext cx="8964488" cy="1077218"/>
              </a:xfrm>
              <a:prstGeom prst="rect">
                <a:avLst/>
              </a:prstGeom>
              <a:blipFill>
                <a:blip r:embed="rId3"/>
                <a:stretch>
                  <a:fillRect t="-6250" b="-125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3">
            <a:extLst>
              <a:ext uri="{FF2B5EF4-FFF2-40B4-BE49-F238E27FC236}">
                <a16:creationId xmlns:a16="http://schemas.microsoft.com/office/drawing/2014/main" id="{366ABE21-8712-A118-BA86-9F6E42EDF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VC-dimension 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FF3958B-DF20-3734-97B5-7C7E9626818B}"/>
              </a:ext>
            </a:extLst>
          </p:cNvPr>
          <p:cNvSpPr/>
          <p:nvPr/>
        </p:nvSpPr>
        <p:spPr bwMode="auto">
          <a:xfrm>
            <a:off x="3240323" y="551723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3831C1F-010B-A9FE-7D9B-02C4752E525B}"/>
              </a:ext>
            </a:extLst>
          </p:cNvPr>
          <p:cNvSpPr/>
          <p:nvPr/>
        </p:nvSpPr>
        <p:spPr bwMode="auto">
          <a:xfrm>
            <a:off x="1907704" y="465313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5DD71C0-41E6-6DA6-BA4A-E12041B3A0C4}"/>
              </a:ext>
            </a:extLst>
          </p:cNvPr>
          <p:cNvSpPr/>
          <p:nvPr/>
        </p:nvSpPr>
        <p:spPr bwMode="auto">
          <a:xfrm>
            <a:off x="910903" y="573325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4FB1A9E-D84E-40C3-FC81-A57FE068C802}"/>
              </a:ext>
            </a:extLst>
          </p:cNvPr>
          <p:cNvSpPr/>
          <p:nvPr/>
        </p:nvSpPr>
        <p:spPr bwMode="auto">
          <a:xfrm>
            <a:off x="3491880" y="461713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6502041-2B76-731B-32E2-0C1C30339C9E}"/>
              </a:ext>
            </a:extLst>
          </p:cNvPr>
          <p:cNvSpPr/>
          <p:nvPr/>
        </p:nvSpPr>
        <p:spPr bwMode="auto">
          <a:xfrm>
            <a:off x="694879" y="483315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5075B3-FFFB-86BE-1FE5-56E51969BDAB}"/>
              </a:ext>
            </a:extLst>
          </p:cNvPr>
          <p:cNvSpPr/>
          <p:nvPr/>
        </p:nvSpPr>
        <p:spPr bwMode="auto">
          <a:xfrm>
            <a:off x="2195736" y="6165304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A921CC6-ABD7-3DA9-55F4-BE3A06B67CD6}"/>
              </a:ext>
            </a:extLst>
          </p:cNvPr>
          <p:cNvSpPr/>
          <p:nvPr/>
        </p:nvSpPr>
        <p:spPr bwMode="auto">
          <a:xfrm>
            <a:off x="2783111" y="4221088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Flowchart: Data 11">
            <a:extLst>
              <a:ext uri="{FF2B5EF4-FFF2-40B4-BE49-F238E27FC236}">
                <a16:creationId xmlns:a16="http://schemas.microsoft.com/office/drawing/2014/main" id="{16204ABC-90EF-C8F1-FABC-5FF89085C5E5}"/>
              </a:ext>
            </a:extLst>
          </p:cNvPr>
          <p:cNvSpPr/>
          <p:nvPr/>
        </p:nvSpPr>
        <p:spPr bwMode="auto">
          <a:xfrm rot="1102342">
            <a:off x="46807" y="5157192"/>
            <a:ext cx="4896544" cy="720080"/>
          </a:xfrm>
          <a:prstGeom prst="flowChartInputOutpu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384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D5DC4-527E-DC6B-F951-D2BB7F4A5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3" descr="Weave">
            <a:extLst>
              <a:ext uri="{FF2B5EF4-FFF2-40B4-BE49-F238E27FC236}">
                <a16:creationId xmlns:a16="http://schemas.microsoft.com/office/drawing/2014/main" id="{692B0017-3C39-2DE8-7B6C-4DB65F131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2" y="1103807"/>
            <a:ext cx="89644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u="sng" dirty="0">
                <a:solidFill>
                  <a:srgbClr val="7030A0"/>
                </a:solidFill>
              </a:rPr>
              <a:t>Radon</a:t>
            </a:r>
            <a:r>
              <a:rPr lang="en-US" altLang="en-US" dirty="0"/>
              <a:t> vs </a:t>
            </a:r>
            <a:r>
              <a:rPr lang="en-US" altLang="en-US" sz="2000" dirty="0">
                <a:solidFill>
                  <a:srgbClr val="7030A0"/>
                </a:solidFill>
              </a:rPr>
              <a:t>VC-dimension</a:t>
            </a:r>
            <a:r>
              <a:rPr lang="en-US" altLang="en-US" sz="2000" dirty="0"/>
              <a:t> of points w.r.t  </a:t>
            </a:r>
            <a:r>
              <a:rPr lang="en-US" altLang="en-US" sz="2000" dirty="0" err="1"/>
              <a:t>halfspaces</a:t>
            </a:r>
            <a:endParaRPr lang="en-US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3EAECF8C-D660-AE58-8A66-30BDA4CD74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1556792"/>
                <a:ext cx="8964488" cy="92333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u="sng" dirty="0"/>
                  <a:t>Observation</a:t>
                </a:r>
                <a:r>
                  <a:rPr lang="en-US" altLang="en-US" sz="2000" dirty="0"/>
                  <a:t>: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7030A0"/>
                    </a:solidFill>
                  </a:rPr>
                  <a:t>VC-dim</a:t>
                </a:r>
                <a:r>
                  <a:rPr lang="en-US" altLang="en-US" sz="2000" dirty="0"/>
                  <a:t> of </a:t>
                </a:r>
                <a:r>
                  <a:rPr lang="en-US" altLang="en-US" sz="2000" dirty="0" err="1"/>
                  <a:t>halfspaces</a:t>
                </a:r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implies 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Radon’s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chemeClr val="accent4"/>
                    </a:solidFill>
                  </a:rPr>
                  <a:t>thm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3EAECF8C-D660-AE58-8A66-30BDA4CD7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1556792"/>
                <a:ext cx="8964488" cy="923330"/>
              </a:xfrm>
              <a:prstGeom prst="rect">
                <a:avLst/>
              </a:prstGeom>
              <a:blipFill>
                <a:blip r:embed="rId3"/>
                <a:stretch>
                  <a:fillRect t="-5263" b="-1052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3">
            <a:extLst>
              <a:ext uri="{FF2B5EF4-FFF2-40B4-BE49-F238E27FC236}">
                <a16:creationId xmlns:a16="http://schemas.microsoft.com/office/drawing/2014/main" id="{4053354C-4FE2-F686-6EBE-CB5996151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VC-dimension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1C66D7-647D-3C17-EBD9-574C0C5266F1}"/>
                  </a:ext>
                </a:extLst>
              </p:cNvPr>
              <p:cNvSpPr txBox="1"/>
              <p:nvPr/>
            </p:nvSpPr>
            <p:spPr>
              <a:xfrm>
                <a:off x="127002" y="2677908"/>
                <a:ext cx="8872982" cy="14711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2000" dirty="0"/>
                  <a:t>Consider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+2.</m:t>
                    </m:r>
                  </m:oMath>
                </a14:m>
                <a:r>
                  <a:rPr lang="en-US" sz="20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 </a:t>
                </a:r>
                <a:r>
                  <a:rPr lang="en-US" altLang="en-US" sz="2000" dirty="0"/>
                  <a:t>Hence,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 cannot be shattered.</a:t>
                </a:r>
              </a:p>
              <a:p>
                <a:pPr algn="l"/>
                <a:r>
                  <a:rPr lang="en-US" altLang="en-US" sz="2000" dirty="0"/>
                  <a:t> So </a:t>
                </a:r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∃ 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000" dirty="0" err="1"/>
                  <a:t>s.t.</a:t>
                </a:r>
                <a:r>
                  <a:rPr lang="en-US" sz="2000" dirty="0"/>
                  <a:t> there is NO </a:t>
                </a:r>
                <a:r>
                  <a:rPr lang="en-US" sz="2000" dirty="0" err="1"/>
                  <a:t>halfspace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2000" dirty="0"/>
                  <a:t>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endParaRPr lang="en-US" sz="2000" dirty="0"/>
              </a:p>
              <a:p>
                <a:pPr algn="l"/>
                <a:r>
                  <a:rPr lang="en-US" sz="2000" dirty="0"/>
                  <a:t>Meaning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CH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CH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cannot be disjoint for otherwise …</a:t>
                </a:r>
              </a:p>
              <a:p>
                <a:endParaRPr lang="x-none" sz="1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1C66D7-647D-3C17-EBD9-574C0C526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02" y="2677908"/>
                <a:ext cx="8872982" cy="1471172"/>
              </a:xfrm>
              <a:prstGeom prst="rect">
                <a:avLst/>
              </a:prstGeom>
              <a:blipFill>
                <a:blip r:embed="rId4"/>
                <a:stretch>
                  <a:fillRect l="-756" t="-206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32CDB725-5CEC-4806-FE43-76F964FD8D7E}"/>
              </a:ext>
            </a:extLst>
          </p:cNvPr>
          <p:cNvGrpSpPr/>
          <p:nvPr/>
        </p:nvGrpSpPr>
        <p:grpSpPr>
          <a:xfrm>
            <a:off x="3301629" y="4860691"/>
            <a:ext cx="1113546" cy="1821409"/>
            <a:chOff x="3301629" y="4860691"/>
            <a:chExt cx="1113546" cy="182140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97C37C5-CB45-3BC2-E91C-394219AEE962}"/>
                </a:ext>
              </a:extLst>
            </p:cNvPr>
            <p:cNvSpPr/>
            <p:nvPr/>
          </p:nvSpPr>
          <p:spPr>
            <a:xfrm rot="20804284">
              <a:off x="3301629" y="4860691"/>
              <a:ext cx="1113546" cy="1821409"/>
            </a:xfrm>
            <a:prstGeom prst="ellipse">
              <a:avLst/>
            </a:prstGeom>
            <a:solidFill>
              <a:srgbClr val="000000">
                <a:alpha val="5000"/>
              </a:srgbClr>
            </a:solidFill>
            <a:ln w="12600">
              <a:solidFill>
                <a:srgbClr val="000000"/>
              </a:solidFill>
            </a:ln>
          </p:spPr>
          <p:txBody>
            <a:bodyPr wrap="none" rtlCol="0" anchor="ctr" anchorCtr="1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6193EDC-51DA-3265-D01A-3DEE883FDB56}"/>
                    </a:ext>
                  </a:extLst>
                </p:cNvPr>
                <p:cNvSpPr txBox="1"/>
                <p:nvPr/>
              </p:nvSpPr>
              <p:spPr>
                <a:xfrm>
                  <a:off x="3419872" y="5507940"/>
                  <a:ext cx="86409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en-US" sz="18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CH</m:t>
                        </m:r>
                        <m:r>
                          <a:rPr lang="en-US" altLang="en-US" sz="18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en-US" sz="18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en-US" sz="18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x-none" sz="18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6193EDC-51DA-3265-D01A-3DEE883FDB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9872" y="5507940"/>
                  <a:ext cx="864096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5000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5E4098-9E28-F8D3-A024-93C73F6E1395}"/>
              </a:ext>
            </a:extLst>
          </p:cNvPr>
          <p:cNvGrpSpPr/>
          <p:nvPr/>
        </p:nvGrpSpPr>
        <p:grpSpPr>
          <a:xfrm>
            <a:off x="4572000" y="4362955"/>
            <a:ext cx="1666424" cy="1944217"/>
            <a:chOff x="4572000" y="4362955"/>
            <a:chExt cx="1666424" cy="1944217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0D70D34-4571-7851-AA70-E1354BBD3DD9}"/>
                </a:ext>
              </a:extLst>
            </p:cNvPr>
            <p:cNvSpPr/>
            <p:nvPr/>
          </p:nvSpPr>
          <p:spPr>
            <a:xfrm rot="20161690">
              <a:off x="4608635" y="4362955"/>
              <a:ext cx="1629789" cy="1944217"/>
            </a:xfrm>
            <a:prstGeom prst="ellipse">
              <a:avLst/>
            </a:prstGeom>
            <a:solidFill>
              <a:srgbClr val="000000">
                <a:alpha val="5000"/>
              </a:srgbClr>
            </a:solidFill>
            <a:ln w="12600">
              <a:solidFill>
                <a:srgbClr val="000000"/>
              </a:solidFill>
            </a:ln>
          </p:spPr>
          <p:txBody>
            <a:bodyPr wrap="none" rtlCol="0" anchor="ctr" anchorCtr="1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867199-FF8E-2C5D-0C45-E39FBEF28074}"/>
                    </a:ext>
                  </a:extLst>
                </p:cNvPr>
                <p:cNvSpPr txBox="1"/>
                <p:nvPr/>
              </p:nvSpPr>
              <p:spPr>
                <a:xfrm>
                  <a:off x="4572000" y="5003884"/>
                  <a:ext cx="151216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en-US" sz="18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CH</m:t>
                        </m:r>
                        <m:r>
                          <a:rPr lang="en-US" altLang="en-US" sz="18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en-US" sz="18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∖</m:t>
                        </m:r>
                        <m:r>
                          <m:rPr>
                            <m:sty m:val="p"/>
                          </m:rP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en-US" sz="18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x-none" sz="18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867199-FF8E-2C5D-0C45-E39FBEF280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00" y="5003884"/>
                  <a:ext cx="1512168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5000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91E2316-4A2B-A529-EAD5-2504D86FCAAF}"/>
                  </a:ext>
                </a:extLst>
              </p14:cNvPr>
              <p14:cNvContentPartPr/>
              <p14:nvPr/>
            </p14:nvContentPartPr>
            <p14:xfrm>
              <a:off x="3779912" y="4126371"/>
              <a:ext cx="1344960" cy="265860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91E2316-4A2B-A529-EAD5-2504D86FCAA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73792" y="4120251"/>
                <a:ext cx="1357200" cy="267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0510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1F55D-0F2F-8957-85EB-89B5EA194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E70000B3-1C7C-6BAA-6959-98DA9DD85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Proof</a:t>
            </a:r>
            <a:r>
              <a:rPr lang="en-US" altLang="en-US" sz="3200" dirty="0">
                <a:solidFill>
                  <a:srgbClr val="000000"/>
                </a:solidFill>
              </a:rPr>
              <a:t>: Radon’s Theorem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E4FD89EF-A776-A022-703B-46D5C9F36F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1052736"/>
                <a:ext cx="8964488" cy="92333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THM</a:t>
                </a:r>
                <a:r>
                  <a:rPr lang="en-US" altLang="en-US" dirty="0">
                    <a:solidFill>
                      <a:schemeClr val="accent4">
                        <a:lumMod val="50000"/>
                      </a:schemeClr>
                    </a:solidFill>
                  </a:rPr>
                  <a:t> 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[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Radon 1923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]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Any set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of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points 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Can be partitioned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𝐶𝐻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𝐶𝐻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E4FD89EF-A776-A022-703B-46D5C9F36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1052736"/>
                <a:ext cx="8964488" cy="923330"/>
              </a:xfrm>
              <a:prstGeom prst="rect">
                <a:avLst/>
              </a:prstGeom>
              <a:blipFill>
                <a:blip r:embed="rId3"/>
                <a:stretch>
                  <a:fillRect l="-748" b="-112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 Box 23" descr="Weave">
                <a:extLst>
                  <a:ext uri="{FF2B5EF4-FFF2-40B4-BE49-F238E27FC236}">
                    <a16:creationId xmlns:a16="http://schemas.microsoft.com/office/drawing/2014/main" id="{9012040C-B4F5-9FA8-49C9-A139A49933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756" y="2276872"/>
                <a:ext cx="8964488" cy="388991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Proof: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}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points 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Consider the system of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equations (with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variables):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["/>
                          <m:endChr m:val="]"/>
                          <m:ctrlP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en-US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alt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d>
                            <m:dPr>
                              <m:ctrlPr>
                                <a:rPr lang="en-US" altLang="en-US" sz="2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en-US" sz="20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alt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+2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d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eqArr>
                                      <m:eqArrPr>
                                        <m:ctrlPr>
                                          <a:rPr lang="en-US" altLang="en-US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altLang="en-US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altLang="en-US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⋮</m:t>
                                        </m:r>
                                      </m:e>
                                    </m:eqAr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  <m:e>
                                    <m: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eqAr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0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b="0" dirty="0">
                    <a:solidFill>
                      <a:schemeClr val="tx1"/>
                    </a:solidFill>
                  </a:rPr>
                  <a:t>There exists a non-trivial solution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)≠</m:t>
                    </m:r>
                    <m:acc>
                      <m:accPr>
                        <m:chr m:val="⃗"/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en-US" sz="2000" b="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Note: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  <m:e>
                        <m:sSub>
                          <m:sSub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nary>
                  </m:oMath>
                </a14:m>
                <a:endParaRPr lang="en-US" altLang="en-US" sz="2000" dirty="0"/>
              </a:p>
              <a:p>
                <a:pPr algn="l">
                  <a:spcBef>
                    <a:spcPct val="50000"/>
                  </a:spcBef>
                </a:pPr>
                <a:endParaRPr lang="en-US" altLang="en-US" dirty="0"/>
              </a:p>
            </p:txBody>
          </p:sp>
        </mc:Choice>
        <mc:Fallback xmlns="">
          <p:sp>
            <p:nvSpPr>
              <p:cNvPr id="35" name="Text Box 23" descr="Weave">
                <a:extLst>
                  <a:ext uri="{FF2B5EF4-FFF2-40B4-BE49-F238E27FC236}">
                    <a16:creationId xmlns:a16="http://schemas.microsoft.com/office/drawing/2014/main" id="{9012040C-B4F5-9FA8-49C9-A139A4993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756" y="2276872"/>
                <a:ext cx="8964488" cy="3889911"/>
              </a:xfrm>
              <a:prstGeom prst="rect">
                <a:avLst/>
              </a:prstGeom>
              <a:blipFill>
                <a:blip r:embed="rId4"/>
                <a:stretch>
                  <a:fillRect l="-748" t="-784" b="-141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692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2C91E-71DF-A68C-E562-3ADF705B4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B4EEA52A-48BE-1607-B1AC-5F6B58303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Proof</a:t>
            </a:r>
            <a:r>
              <a:rPr lang="en-US" altLang="en-US" sz="3200" dirty="0">
                <a:solidFill>
                  <a:srgbClr val="000000"/>
                </a:solidFill>
              </a:rPr>
              <a:t>: Radon’s Theorem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DA7A2A2-B6B6-021C-7EBE-1B4313D57021}"/>
                  </a:ext>
                </a:extLst>
              </p:cNvPr>
              <p:cNvSpPr txBox="1"/>
              <p:nvPr/>
            </p:nvSpPr>
            <p:spPr>
              <a:xfrm>
                <a:off x="5361148" y="6135687"/>
                <a:ext cx="244827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ar-AE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ar-AE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𝐶𝐻</m:t>
                      </m:r>
                      <m:r>
                        <a:rPr lang="ar-AE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|"/>
                          <m:ctrlPr>
                            <a:rPr lang="ar-AE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ar-AE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ar-AE" sz="2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ar-AE" sz="2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ar-AE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sz="2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ar-AE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DA7A2A2-B6B6-021C-7EBE-1B4313D570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148" y="6135687"/>
                <a:ext cx="2448272" cy="400110"/>
              </a:xfrm>
              <a:prstGeom prst="rect">
                <a:avLst/>
              </a:prstGeom>
              <a:blipFill>
                <a:blip r:embed="rId3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6EABBF9-0997-30A8-58E7-DEBD6DB3FE46}"/>
                  </a:ext>
                </a:extLst>
              </p:cNvPr>
              <p:cNvSpPr txBox="1"/>
              <p:nvPr/>
            </p:nvSpPr>
            <p:spPr>
              <a:xfrm>
                <a:off x="6372200" y="4839543"/>
                <a:ext cx="24482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ar-AE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ar-AE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𝐶𝐻</m:t>
                      </m:r>
                      <m:r>
                        <a:rPr lang="ar-AE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|"/>
                          <m:ctrlPr>
                            <a:rPr lang="ar-AE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ar-AE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ar-AE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ar-AE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ar-AE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ar-AE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ar-AE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ar-A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6EABBF9-0997-30A8-58E7-DEBD6DB3F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4839543"/>
                <a:ext cx="2448272" cy="461665"/>
              </a:xfrm>
              <a:prstGeom prst="rect">
                <a:avLst/>
              </a:prstGeom>
              <a:blipFill>
                <a:blip r:embed="rId4"/>
                <a:stretch>
                  <a:fillRect l="-995" r="-249" b="-1842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23" descr="Weave">
                <a:extLst>
                  <a:ext uri="{FF2B5EF4-FFF2-40B4-BE49-F238E27FC236}">
                    <a16:creationId xmlns:a16="http://schemas.microsoft.com/office/drawing/2014/main" id="{EAC1FD06-E860-DB4F-8D30-0B6D3FC75D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8618" y="1854146"/>
                <a:ext cx="8317592" cy="4116576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b="0" dirty="0"/>
                  <a:t>Put</a:t>
                </a:r>
                <a:r>
                  <a:rPr lang="en-US" altLang="en-US" sz="20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d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e>
                    </m:d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&gt;0}</m:t>
                    </m:r>
                  </m:oMath>
                </a14:m>
                <a:r>
                  <a:rPr lang="en-US" altLang="en-US" sz="2000" b="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and</a:t>
                </a:r>
                <a:r>
                  <a:rPr lang="en-US" altLang="en-US" sz="2000" b="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|"/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d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e>
                    </m:d>
                    <m:sSub>
                      <m:sSub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 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0}</m:t>
                    </m:r>
                  </m:oMath>
                </a14:m>
                <a:endParaRPr lang="en-US" altLang="en-US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nary>
                        <m:naryPr>
                          <m:chr m:val="∑"/>
                          <m:supHide m:val="on"/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en-US" sz="20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acc>
                        <m:accPr>
                          <m:chr m:val="⃗"/>
                          <m:ctrlP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en-US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 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en-US" sz="20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0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en-US" sz="20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en-US" sz="20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0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en-US" sz="20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Put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so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                       </m:t>
                    </m:r>
                    <m:f>
                      <m:f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/>
                      <m:e>
                        <m:f>
                          <m:f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en-US" sz="20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20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en-US" sz="20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  <m:sSub>
                          <m:sSubPr>
                            <m:ctrlP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en-US" sz="20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  <m:sup/>
                          <m:e>
                            <m:f>
                              <m:fPr>
                                <m:ctrlPr>
                                  <a:rPr lang="en-US" altLang="en-US" sz="20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en-US" sz="20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0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en-US" sz="20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altLang="en-US" sz="20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altLang="en-US" sz="20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endParaRPr lang="en-US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 Box 23" descr="Weave">
                <a:extLst>
                  <a:ext uri="{FF2B5EF4-FFF2-40B4-BE49-F238E27FC236}">
                    <a16:creationId xmlns:a16="http://schemas.microsoft.com/office/drawing/2014/main" id="{EAC1FD06-E860-DB4F-8D30-0B6D3FC75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618" y="1854146"/>
                <a:ext cx="8317592" cy="4116576"/>
              </a:xfrm>
              <a:prstGeom prst="rect">
                <a:avLst/>
              </a:prstGeom>
              <a:blipFill>
                <a:blip r:embed="rId5"/>
                <a:stretch>
                  <a:fillRect l="-806" t="-741" b="-14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D9902409-D725-8F61-796A-9128AAEFC2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176" y="689249"/>
                <a:ext cx="7554416" cy="14440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endParaRPr lang="en-US" altLang="en-US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b="0" dirty="0">
                    <a:solidFill>
                      <a:schemeClr val="tx1"/>
                    </a:solidFill>
                  </a:rPr>
                  <a:t>There exists a non-trivial solution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)≠</m:t>
                    </m:r>
                    <m:acc>
                      <m:accPr>
                        <m:chr m:val="⃗"/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D9902409-D725-8F61-796A-9128AAEFC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3176" y="689249"/>
                <a:ext cx="7554416" cy="1444050"/>
              </a:xfrm>
              <a:prstGeom prst="rect">
                <a:avLst/>
              </a:prstGeom>
              <a:blipFill>
                <a:blip r:embed="rId6"/>
                <a:stretch>
                  <a:fillRect l="-80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5BE38C6-A9BC-CCC4-787B-4FA3DCE4B4E7}"/>
              </a:ext>
            </a:extLst>
          </p:cNvPr>
          <p:cNvCxnSpPr>
            <a:endCxn id="2" idx="1"/>
          </p:cNvCxnSpPr>
          <p:nvPr/>
        </p:nvCxnSpPr>
        <p:spPr bwMode="auto">
          <a:xfrm>
            <a:off x="3563888" y="5940226"/>
            <a:ext cx="1797260" cy="3955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99090A8-E017-4370-2486-14E8B668AE7B}"/>
              </a:ext>
            </a:extLst>
          </p:cNvPr>
          <p:cNvCxnSpPr/>
          <p:nvPr/>
        </p:nvCxnSpPr>
        <p:spPr bwMode="auto">
          <a:xfrm flipV="1">
            <a:off x="5436096" y="5157192"/>
            <a:ext cx="936104" cy="31764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0096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1695" y="304495"/>
            <a:ext cx="76196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+mj-lt"/>
                <a:ea typeface="Calibri" pitchFamily="34" charset="-122"/>
                <a:cs typeface="Calibri" pitchFamily="34" charset="-120"/>
              </a:rPr>
              <a:t>Helly from Radon</a:t>
            </a:r>
            <a:endParaRPr lang="en-US" sz="32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1"/>
              <p:cNvSpPr/>
              <p:nvPr/>
            </p:nvSpPr>
            <p:spPr>
              <a:xfrm>
                <a:off x="822960" y="1143000"/>
                <a:ext cx="777240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7030A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THM [Helly 1923]: </a:t>
                </a:r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₁,…,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ₘ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 be convex sets in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ℝ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ᵈ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.</a:t>
                </a:r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Tex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1143000"/>
                <a:ext cx="7772400" cy="411480"/>
              </a:xfrm>
              <a:prstGeom prst="rect">
                <a:avLst/>
              </a:prstGeom>
              <a:blipFill>
                <a:blip r:embed="rId3"/>
                <a:stretch>
                  <a:fillRect t="-19403" b="-11940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2"/>
              <p:cNvSpPr/>
              <p:nvPr/>
            </p:nvSpPr>
            <p:spPr>
              <a:xfrm>
                <a:off x="1143000" y="1844816"/>
                <a:ext cx="694944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If every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 of them </a:t>
                </a:r>
                <a:r>
                  <a:rPr lang="en-US" sz="2000" u="sng" dirty="0">
                    <a:solidFill>
                      <a:srgbClr val="000000"/>
                    </a:solidFill>
                    <a:highlight>
                      <a:srgbClr val="99FF99"/>
                    </a:highlight>
                    <a:latin typeface="+mn-lt"/>
                    <a:ea typeface="Calibri" pitchFamily="34" charset="-122"/>
                    <a:cs typeface="Calibri" pitchFamily="34" charset="-120"/>
                  </a:rPr>
                  <a:t>intersect</a:t>
                </a:r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, then</a:t>
                </a:r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4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1844816"/>
                <a:ext cx="6949440" cy="411480"/>
              </a:xfrm>
              <a:prstGeom prst="rect">
                <a:avLst/>
              </a:prstGeom>
              <a:blipFill>
                <a:blip r:embed="rId4"/>
                <a:stretch>
                  <a:fillRect t="-19403" b="-11940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1965960" y="2420888"/>
                <a:ext cx="548640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₁∩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₂∩···∩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ₘ≠∅.</m:t>
                      </m:r>
                    </m:oMath>
                  </m:oMathPara>
                </a14:m>
                <a:endParaRPr lang="en-US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960" y="2420888"/>
                <a:ext cx="5486400" cy="4114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4"/>
          <p:cNvSpPr/>
          <p:nvPr/>
        </p:nvSpPr>
        <p:spPr>
          <a:xfrm>
            <a:off x="822960" y="3127247"/>
            <a:ext cx="7635240" cy="6217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7030A0"/>
                </a:solidFill>
                <a:latin typeface="+mj-lt"/>
                <a:ea typeface="Calibri" pitchFamily="34" charset="-122"/>
                <a:cs typeface="Calibri" pitchFamily="34" charset="-120"/>
              </a:rPr>
              <a:t>Equivalently</a:t>
            </a:r>
            <a:r>
              <a:rPr lang="en-US" sz="2000" b="1" dirty="0">
                <a:solidFill>
                  <a:srgbClr val="7030A0"/>
                </a:solidFill>
                <a:latin typeface="+mj-lt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2000" dirty="0">
                <a:solidFill>
                  <a:srgbClr val="000000"/>
                </a:solidFill>
                <a:latin typeface="+mj-lt"/>
                <a:ea typeface="Calibri" pitchFamily="34" charset="-122"/>
                <a:cs typeface="Calibri" pitchFamily="34" charset="-120"/>
              </a:rPr>
              <a:t>if the total intersection is empty,</a:t>
            </a:r>
            <a:endParaRPr lang="en-US" sz="20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5"/>
              <p:cNvSpPr/>
              <p:nvPr/>
            </p:nvSpPr>
            <p:spPr>
              <a:xfrm>
                <a:off x="822960" y="3858767"/>
                <a:ext cx="7955280" cy="103327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some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 members already have an empty intersection.</a:t>
                </a:r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7" name="Tex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3858767"/>
                <a:ext cx="7955280" cy="1033273"/>
              </a:xfrm>
              <a:prstGeom prst="rect">
                <a:avLst/>
              </a:prstGeom>
              <a:blipFill>
                <a:blip r:embed="rId6"/>
                <a:stretch>
                  <a:fillRect t="-7647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6"/>
              <p:cNvSpPr/>
              <p:nvPr/>
            </p:nvSpPr>
            <p:spPr>
              <a:xfrm>
                <a:off x="179512" y="5122433"/>
                <a:ext cx="8481000" cy="89885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7030A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Proof idea</a:t>
                </a:r>
                <a:r>
                  <a:rPr lang="en-US" sz="2000" b="1" dirty="0">
                    <a:solidFill>
                      <a:srgbClr val="7030A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: </a:t>
                </a:r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Induction on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122433"/>
                <a:ext cx="8481000" cy="898855"/>
              </a:xfrm>
              <a:prstGeom prst="rect">
                <a:avLst/>
              </a:prstGeom>
              <a:blipFill>
                <a:blip r:embed="rId7"/>
                <a:stretch>
                  <a:fillRect t="-8784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1695" y="304495"/>
            <a:ext cx="76196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+mj-lt"/>
                <a:ea typeface="Calibri" pitchFamily="34" charset="-122"/>
                <a:cs typeface="Calibri" pitchFamily="34" charset="-120"/>
              </a:rPr>
              <a:t>Proof</a:t>
            </a:r>
            <a:endParaRPr lang="en-US" sz="32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1"/>
              <p:cNvSpPr/>
              <p:nvPr/>
            </p:nvSpPr>
            <p:spPr>
              <a:xfrm>
                <a:off x="640080" y="1484784"/>
                <a:ext cx="7863840" cy="4572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/>
                  <a:t>Enough to prove the base case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    </m:t>
                    </m:r>
                    <m:sSub>
                      <m:sSubPr>
                        <m:ctrlPr>
                          <a:rPr 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Tex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1484784"/>
                <a:ext cx="7863840" cy="457200"/>
              </a:xfrm>
              <a:prstGeom prst="rect">
                <a:avLst/>
              </a:prstGeom>
              <a:blipFill>
                <a:blip r:embed="rId3"/>
                <a:stretch>
                  <a:fillRect t="-1733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960120" y="2514600"/>
                <a:ext cx="7863840" cy="4572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For each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 there exists a witness</a:t>
                </a:r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2514600"/>
                <a:ext cx="7863840" cy="457200"/>
              </a:xfrm>
              <a:prstGeom prst="rect">
                <a:avLst/>
              </a:prstGeom>
              <a:blipFill>
                <a:blip r:embed="rId4"/>
                <a:stretch>
                  <a:fillRect t="-1733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4"/>
              <p:cNvSpPr/>
              <p:nvPr/>
            </p:nvSpPr>
            <p:spPr>
              <a:xfrm>
                <a:off x="2057400" y="3127248"/>
                <a:ext cx="6035040" cy="4572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00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ᵢ∈</m:t>
                      </m:r>
                      <m:sSub>
                        <m:sSubPr>
                          <m:ctrlPr>
                            <a:rPr lang="en-US" sz="2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⋂</m:t>
                          </m:r>
                        </m:e>
                        <m:sub>
                          <m:r>
                            <a:rPr lang="en-US" sz="2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≠</m:t>
                          </m:r>
                          <m:r>
                            <a:rPr lang="en-US" sz="2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ⱼ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3127248"/>
                <a:ext cx="6035040" cy="457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5"/>
          <p:cNvSpPr/>
          <p:nvPr/>
        </p:nvSpPr>
        <p:spPr>
          <a:xfrm>
            <a:off x="960120" y="39776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22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6"/>
              <p:cNvSpPr/>
              <p:nvPr/>
            </p:nvSpPr>
            <p:spPr>
              <a:xfrm>
                <a:off x="960120" y="4480560"/>
                <a:ext cx="7863840" cy="54864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algn="l"/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We can assume the points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₁,…,</m:t>
                    </m:r>
                    <m:sSub>
                      <m:sSubPr>
                        <m:ctrlP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 are distinct... (why?)</a:t>
                </a:r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4480560"/>
                <a:ext cx="7863840" cy="548640"/>
              </a:xfrm>
              <a:prstGeom prst="rect">
                <a:avLst/>
              </a:prstGeom>
              <a:blipFill>
                <a:blip r:embed="rId6"/>
                <a:stretch>
                  <a:fillRect l="-2016" t="-14444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7"/>
              <p:cNvSpPr/>
              <p:nvPr/>
            </p:nvSpPr>
            <p:spPr>
              <a:xfrm>
                <a:off x="960120" y="5394960"/>
                <a:ext cx="7863840" cy="50292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Apply Radon to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₁,…,</m:t>
                    </m:r>
                    <m:sSub>
                      <m:sSub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" y="5394960"/>
                <a:ext cx="7863840" cy="502920"/>
              </a:xfrm>
              <a:prstGeom prst="rect">
                <a:avLst/>
              </a:prstGeom>
              <a:blipFill>
                <a:blip r:embed="rId7"/>
                <a:stretch>
                  <a:fillRect t="-1566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1695" y="304495"/>
            <a:ext cx="76196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+mj-lt"/>
                <a:ea typeface="Calibri" pitchFamily="34" charset="-122"/>
                <a:cs typeface="Calibri" pitchFamily="34" charset="-120"/>
              </a:rPr>
              <a:t>Proof:</a:t>
            </a:r>
            <a:endParaRPr lang="en-US" sz="32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1"/>
              <p:cNvSpPr/>
              <p:nvPr/>
            </p:nvSpPr>
            <p:spPr>
              <a:xfrm>
                <a:off x="755576" y="1145312"/>
                <a:ext cx="804672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2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Radon gives a partition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 with</a:t>
                </a:r>
                <a:endParaRPr lang="en-US" sz="2200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Tex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145312"/>
                <a:ext cx="8046720" cy="411480"/>
              </a:xfrm>
              <a:prstGeom prst="rect">
                <a:avLst/>
              </a:prstGeom>
              <a:blipFill>
                <a:blip r:embed="rId3"/>
                <a:stretch>
                  <a:fillRect t="-20896" b="-23881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2"/>
              <p:cNvSpPr/>
              <p:nvPr/>
            </p:nvSpPr>
            <p:spPr>
              <a:xfrm>
                <a:off x="1907704" y="2009408"/>
                <a:ext cx="548640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𝐶𝐻</m:t>
                      </m:r>
                      <m:d>
                        <m:dPr>
                          <m:ctrlPr>
                            <a:rPr lang="en-US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𝐶𝐻</m:t>
                      </m:r>
                      <m:d>
                        <m:dPr>
                          <m:ctrlPr>
                            <a:rPr lang="en-US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≠∅.</m:t>
                      </m:r>
                    </m:oMath>
                  </m:oMathPara>
                </a14:m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4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009408"/>
                <a:ext cx="5486400" cy="4114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539552" y="3017520"/>
                <a:ext cx="7841838" cy="48348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Choose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𝐶𝐻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𝐶𝐻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017520"/>
                <a:ext cx="7841838" cy="483488"/>
              </a:xfrm>
              <a:prstGeom prst="rect">
                <a:avLst/>
              </a:prstGeom>
              <a:blipFill>
                <a:blip r:embed="rId5"/>
                <a:stretch>
                  <a:fillRect t="-16456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5"/>
              <p:cNvSpPr/>
              <p:nvPr/>
            </p:nvSpPr>
            <p:spPr>
              <a:xfrm>
                <a:off x="467544" y="4013056"/>
                <a:ext cx="7955280" cy="6400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Claim: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ᵢ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+mn-lt"/>
                    <a:ea typeface="Calibri" pitchFamily="34" charset="-122"/>
                    <a:cs typeface="Calibri" pitchFamily="34" charset="-12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7" name="Tex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013056"/>
                <a:ext cx="7955280" cy="640080"/>
              </a:xfrm>
              <a:prstGeom prst="rect">
                <a:avLst/>
              </a:prstGeom>
              <a:blipFill>
                <a:blip r:embed="rId6"/>
                <a:stretch>
                  <a:fillRect t="-12381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roadmap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107504" y="908720"/>
                <a:ext cx="9036496" cy="576064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342900" indent="-342900" algn="l">
                  <a:buFont typeface="+mj-lt"/>
                  <a:buAutoNum type="arabicPeriod"/>
                </a:pPr>
                <a:r>
                  <a:rPr lang="en-US" sz="18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Hypergraphs</a:t>
                </a:r>
                <a:r>
                  <a:rPr lang="en-US" sz="1800" b="1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=(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,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𝐸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 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and projections/traces on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𝑆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⊆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</a:t>
                </a:r>
                <a:r>
                  <a:rPr lang="en-US" sz="18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Shattering, VC-dimension, and shatter functions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</a:t>
                </a:r>
                <a:r>
                  <a:rPr lang="en-US" sz="18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Examples: Exercises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</a:t>
                </a:r>
                <a:r>
                  <a:rPr lang="en-US" sz="18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Sauer–Shelah–Perles lemma and proof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endParaRPr lang="en-US" sz="1800" dirty="0">
                  <a:solidFill>
                    <a:srgbClr val="000000"/>
                  </a:solidFill>
                  <a:latin typeface="Comic Sans MS" pitchFamily="34" charset="0"/>
                  <a:ea typeface="Comic Sans MS" pitchFamily="34" charset="-122"/>
                  <a:cs typeface="Comic Sans MS" pitchFamily="34" charset="-120"/>
                </a:endParaRP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</a:rPr>
                  <a:t>Linearization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</a:rPr>
                  <a:t>Relation to basic convexity and Radon’s Theorem (or Radon’s Lemma for Andreas)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</a:rPr>
                  <a:t>Abstract Convexity spaces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</a:rPr>
                  <a:t>Application of VC-dim point of view: Closing an open problem of G. Kalai (from the 70’s)  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</a:rPr>
                  <a:t>VC-dim in Extremal graph theory</a:t>
                </a:r>
              </a:p>
              <a:p>
                <a:pPr algn="l"/>
                <a:endParaRPr lang="en-US" sz="1800" dirty="0">
                  <a:solidFill>
                    <a:srgbClr val="000000"/>
                  </a:solidFill>
                  <a:latin typeface="Comic Sans MS" pitchFamily="34" charset="0"/>
                </a:endParaRPr>
              </a:p>
              <a:p>
                <a:pPr algn="l"/>
                <a:endParaRPr lang="en-US" sz="1800" dirty="0">
                  <a:solidFill>
                    <a:srgbClr val="000000"/>
                  </a:solidFill>
                  <a:latin typeface="Comic Sans MS" pitchFamily="34" charset="0"/>
                </a:endParaRPr>
              </a:p>
              <a:p>
                <a:pPr algn="l"/>
                <a:endParaRPr lang="en-US" sz="1800" dirty="0"/>
              </a:p>
              <a:p>
                <a:pPr algn="l"/>
                <a:endParaRPr lang="en-US" sz="1800" dirty="0">
                  <a:solidFill>
                    <a:srgbClr val="000000"/>
                  </a:solidFill>
                  <a:latin typeface="Comic Sans MS" pitchFamily="34" charset="0"/>
                  <a:ea typeface="Comic Sans MS" pitchFamily="34" charset="-122"/>
                  <a:cs typeface="Comic Sans MS" pitchFamily="34" charset="-120"/>
                </a:endParaRPr>
              </a:p>
              <a:p>
                <a:pPr algn="l"/>
                <a:endParaRPr lang="en-US" sz="1800" dirty="0">
                  <a:solidFill>
                    <a:srgbClr val="000000"/>
                  </a:solidFill>
                  <a:latin typeface="Comic Sans MS" pitchFamily="34" charset="0"/>
                  <a:ea typeface="Comic Sans MS" pitchFamily="34" charset="-122"/>
                  <a:cs typeface="Comic Sans MS" pitchFamily="34" charset="-120"/>
                </a:endParaRPr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08720"/>
                <a:ext cx="9036496" cy="5760640"/>
              </a:xfrm>
              <a:prstGeom prst="rect">
                <a:avLst/>
              </a:prstGeom>
              <a:blipFill>
                <a:blip r:embed="rId3"/>
                <a:stretch>
                  <a:fillRect l="-1822" r="-1957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437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B9CDC-6315-DEF3-86C4-C3265D1C1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1E9A0E3B-E16C-8103-B10C-6363D3A4E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304800"/>
            <a:ext cx="88569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800" u="sng" dirty="0">
                <a:solidFill>
                  <a:srgbClr val="000000"/>
                </a:solidFill>
              </a:rPr>
              <a:t>Extension of Radon to:</a:t>
            </a:r>
            <a:r>
              <a:rPr lang="en-US" altLang="en-US" sz="2800" dirty="0">
                <a:solidFill>
                  <a:srgbClr val="000000"/>
                </a:solidFill>
              </a:rPr>
              <a:t>  partitions with </a:t>
            </a:r>
            <a:r>
              <a:rPr lang="en-US" altLang="en-US" sz="2800" dirty="0">
                <a:solidFill>
                  <a:srgbClr val="7030A0"/>
                </a:solidFill>
              </a:rPr>
              <a:t>more parts</a:t>
            </a:r>
            <a:endParaRPr lang="en-US" altLang="en-US" sz="32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387829C7-DF97-E330-BDA6-517FEE53C1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1268760"/>
                <a:ext cx="8964488" cy="1332031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THM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Tverberg 1966</a:t>
                </a: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]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Any set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of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+1  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points 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Can be partitioned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⋂"/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𝐶𝐻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387829C7-DF97-E330-BDA6-517FEE53C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1268760"/>
                <a:ext cx="8964488" cy="1332031"/>
              </a:xfrm>
              <a:prstGeom prst="rect">
                <a:avLst/>
              </a:prstGeom>
              <a:blipFill>
                <a:blip r:embed="rId3"/>
                <a:stretch>
                  <a:fillRect l="-748" t="-2283" b="-4337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4C359AD8-7C7D-47DC-AD33-9F8E1EA36938}"/>
                  </a:ext>
                </a:extLst>
              </p14:cNvPr>
              <p14:cNvContentPartPr/>
              <p14:nvPr/>
            </p14:nvContentPartPr>
            <p14:xfrm>
              <a:off x="1034830" y="3227943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20B8634-510A-ACE0-5A02-97481332CCB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26190" y="3219303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Graphic 1" descr="Tverberg's theorem - Wikipedia">
            <a:extLst>
              <a:ext uri="{FF2B5EF4-FFF2-40B4-BE49-F238E27FC236}">
                <a16:creationId xmlns:a16="http://schemas.microsoft.com/office/drawing/2014/main" id="{739FE685-E90B-D3AC-8692-3C8B48C066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19481" y="3645024"/>
            <a:ext cx="2664296" cy="2610363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58575A5B-344A-127F-1B68-1C5072A726EC}"/>
              </a:ext>
            </a:extLst>
          </p:cNvPr>
          <p:cNvGrpSpPr/>
          <p:nvPr/>
        </p:nvGrpSpPr>
        <p:grpSpPr>
          <a:xfrm>
            <a:off x="1397484" y="3781061"/>
            <a:ext cx="2525882" cy="2348520"/>
            <a:chOff x="1391622" y="3781061"/>
            <a:chExt cx="2525882" cy="234852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C882855-3AE0-A181-9EFD-87966D1F865C}"/>
                </a:ext>
              </a:extLst>
            </p:cNvPr>
            <p:cNvSpPr/>
            <p:nvPr/>
          </p:nvSpPr>
          <p:spPr bwMode="auto">
            <a:xfrm>
              <a:off x="1618839" y="4228345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060B54C-9314-CCF8-80EF-C1B9A636368F}"/>
                </a:ext>
              </a:extLst>
            </p:cNvPr>
            <p:cNvSpPr/>
            <p:nvPr/>
          </p:nvSpPr>
          <p:spPr bwMode="auto">
            <a:xfrm>
              <a:off x="1391622" y="5249283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2838AC7-EB3D-5942-31B5-71B69591CBB5}"/>
                </a:ext>
              </a:extLst>
            </p:cNvPr>
            <p:cNvSpPr/>
            <p:nvPr/>
          </p:nvSpPr>
          <p:spPr bwMode="auto">
            <a:xfrm>
              <a:off x="3520075" y="4200044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E3604D9-613B-A49E-999D-47D28C6F08FA}"/>
                </a:ext>
              </a:extLst>
            </p:cNvPr>
            <p:cNvSpPr/>
            <p:nvPr/>
          </p:nvSpPr>
          <p:spPr bwMode="auto">
            <a:xfrm>
              <a:off x="2562200" y="3781061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C8446FE-45F4-2A29-B821-9590FBDC16B7}"/>
                </a:ext>
              </a:extLst>
            </p:cNvPr>
            <p:cNvSpPr/>
            <p:nvPr/>
          </p:nvSpPr>
          <p:spPr bwMode="auto">
            <a:xfrm>
              <a:off x="3779912" y="5229200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B275B29-7ABA-675E-1978-5AD387B4E70F}"/>
                </a:ext>
              </a:extLst>
            </p:cNvPr>
            <p:cNvSpPr/>
            <p:nvPr/>
          </p:nvSpPr>
          <p:spPr bwMode="auto">
            <a:xfrm>
              <a:off x="3127915" y="6055151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172BB70-76A1-AEF6-5EFD-71798962F571}"/>
                </a:ext>
              </a:extLst>
            </p:cNvPr>
            <p:cNvSpPr/>
            <p:nvPr/>
          </p:nvSpPr>
          <p:spPr bwMode="auto">
            <a:xfrm>
              <a:off x="2058144" y="6057573"/>
              <a:ext cx="137592" cy="7200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242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9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D9288-F870-4310-F37B-CC60FC22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07474707-9FC8-21E4-2993-5CB27E529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Abstract Convexity Spaces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7F29A273-5694-1034-607E-2CD4BDAAD6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1052736"/>
                <a:ext cx="8964488" cy="1692771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Def: An </a:t>
                </a:r>
                <a:r>
                  <a:rPr lang="en-US" altLang="en-US" sz="2000" u="sng" dirty="0"/>
                  <a:t>abstract convexity space </a:t>
                </a:r>
                <a:r>
                  <a:rPr lang="en-US" altLang="en-US" sz="2000" dirty="0"/>
                  <a:t>is a set system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</m:oMath>
                </a14:m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/>
                  <a:t> </a:t>
                </a:r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400050" indent="-400050" algn="l">
                  <a:spcBef>
                    <a:spcPct val="50000"/>
                  </a:spcBef>
                  <a:buAutoNum type="romanLcParenBoth"/>
                </a:pPr>
                <a:r>
                  <a:rPr lang="en-US" altLang="en-US" sz="2000" dirty="0"/>
                  <a:t>The sets</a:t>
                </a:r>
                <a:r>
                  <a:rPr lang="en-US" altLang="en-US" sz="20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∅, </m:t>
                    </m:r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marL="400050" indent="-400050" algn="l">
                  <a:spcBef>
                    <a:spcPct val="50000"/>
                  </a:spcBef>
                  <a:buAutoNum type="romanLcParenBoth"/>
                </a:pPr>
                <a:r>
                  <a:rPr lang="en-US" altLang="en-US" sz="2000" dirty="0"/>
                  <a:t>The intersection of any subcollection of sets in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is also in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marL="400050" indent="-400050" algn="l">
                  <a:spcBef>
                    <a:spcPct val="50000"/>
                  </a:spcBef>
                  <a:buAutoNum type="romanLcParenBoth"/>
                </a:pPr>
                <a:endParaRPr lang="en-US" alt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7F29A273-5694-1034-607E-2CD4BDAAD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1052736"/>
                <a:ext cx="8964488" cy="1692771"/>
              </a:xfrm>
              <a:prstGeom prst="rect">
                <a:avLst/>
              </a:prstGeom>
              <a:blipFill>
                <a:blip r:embed="rId3"/>
                <a:stretch>
                  <a:fillRect l="-1020" t="-216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032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137160" y="164592"/>
            <a:ext cx="8686800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100" i="0" dirty="0">
                <a:solidFill>
                  <a:srgbClr val="000000"/>
                </a:solidFill>
                <a:latin typeface="+mj-lt"/>
              </a:rPr>
              <a:t>Examples of convexity spaces</a:t>
            </a:r>
          </a:p>
        </p:txBody>
      </p:sp>
      <p:sp>
        <p:nvSpPr>
          <p:cNvPr id="3" name="anim_box"/>
          <p:cNvSpPr/>
          <p:nvPr/>
        </p:nvSpPr>
        <p:spPr>
          <a:xfrm>
            <a:off x="251520" y="913674"/>
            <a:ext cx="3024336" cy="912854"/>
          </a:xfrm>
          <a:prstGeom prst="roundRect">
            <a:avLst/>
          </a:prstGeom>
          <a:solidFill>
            <a:srgbClr val="F5F2EB"/>
          </a:solidFill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 dirty="0">
                <a:solidFill>
                  <a:srgbClr val="7030A0"/>
                </a:solidFill>
                <a:latin typeface="Comic Sans MS"/>
              </a:rPr>
              <a:t>Euclidean convexity</a:t>
            </a:r>
            <a:br>
              <a:rPr dirty="0"/>
            </a:br>
            <a:r>
              <a:rPr sz="1500" b="1" dirty="0">
                <a:solidFill>
                  <a:srgbClr val="7030A0"/>
                </a:solidFill>
                <a:latin typeface="Comic Sans MS"/>
              </a:rPr>
              <a:t>in </a:t>
            </a:r>
            <a:r>
              <a:rPr sz="1500" dirty="0">
                <a:solidFill>
                  <a:srgbClr val="FF0000"/>
                </a:solidFill>
                <a:latin typeface="Comic Sans MS"/>
              </a:rPr>
              <a:t>ℝᵈ</a:t>
            </a:r>
          </a:p>
        </p:txBody>
      </p:sp>
      <p:sp>
        <p:nvSpPr>
          <p:cNvPr id="4" name="anim_box"/>
          <p:cNvSpPr/>
          <p:nvPr/>
        </p:nvSpPr>
        <p:spPr>
          <a:xfrm>
            <a:off x="6372200" y="913674"/>
            <a:ext cx="2638128" cy="956934"/>
          </a:xfrm>
          <a:prstGeom prst="roundRect">
            <a:avLst/>
          </a:prstGeom>
          <a:solidFill>
            <a:srgbClr val="F5F2EB"/>
          </a:solidFill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 dirty="0">
                <a:solidFill>
                  <a:srgbClr val="7030A0"/>
                </a:solidFill>
                <a:latin typeface="Comic Sans MS"/>
              </a:rPr>
              <a:t>interval convexity</a:t>
            </a:r>
            <a:br>
              <a:rPr dirty="0"/>
            </a:br>
            <a:r>
              <a:rPr sz="1500" b="1" dirty="0">
                <a:solidFill>
                  <a:srgbClr val="7030A0"/>
                </a:solidFill>
                <a:latin typeface="Comic Sans MS"/>
              </a:rPr>
              <a:t>on a graph</a:t>
            </a:r>
          </a:p>
        </p:txBody>
      </p:sp>
      <p:sp>
        <p:nvSpPr>
          <p:cNvPr id="6" name="anim_text"/>
          <p:cNvSpPr txBox="1"/>
          <p:nvPr/>
        </p:nvSpPr>
        <p:spPr>
          <a:xfrm>
            <a:off x="0" y="2194559"/>
            <a:ext cx="9144000" cy="359073"/>
          </a:xfrm>
          <a:prstGeom prst="rect">
            <a:avLst/>
          </a:prstGeom>
          <a:noFill/>
        </p:spPr>
        <p:txBody>
          <a:bodyPr wrap="square" lIns="25400" tIns="25400" rIns="25400" bIns="25400">
            <a:spAutoFit/>
          </a:bodyPr>
          <a:lstStyle/>
          <a:p>
            <a:pPr algn="l">
              <a:spcAft>
                <a:spcPts val="200"/>
              </a:spcAft>
            </a:pPr>
            <a:r>
              <a:rPr sz="2000" i="0" dirty="0">
                <a:solidFill>
                  <a:srgbClr val="000000"/>
                </a:solidFill>
                <a:latin typeface="Comic Sans MS"/>
              </a:rPr>
              <a:t>The definitions make sense without coordinates, linear algebra, or topology.</a:t>
            </a:r>
          </a:p>
        </p:txBody>
      </p:sp>
      <p:sp>
        <p:nvSpPr>
          <p:cNvPr id="7" name="anim_note_box"/>
          <p:cNvSpPr/>
          <p:nvPr/>
        </p:nvSpPr>
        <p:spPr>
          <a:xfrm>
            <a:off x="0" y="4589119"/>
            <a:ext cx="9144000" cy="899365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r>
              <a:rPr lang="en-US" sz="2000" dirty="0">
                <a:solidFill>
                  <a:srgbClr val="7030A0"/>
                </a:solidFill>
                <a:latin typeface="Comic Sans MS"/>
              </a:rPr>
              <a:t>Yet there is an interesting connection to </a:t>
            </a:r>
            <a:r>
              <a:rPr sz="2000" dirty="0">
                <a:solidFill>
                  <a:srgbClr val="7030A0"/>
                </a:solidFill>
                <a:latin typeface="Comic Sans MS"/>
              </a:rPr>
              <a:t>VC-dimension</a:t>
            </a:r>
            <a:r>
              <a:rPr lang="en-US" sz="2000" dirty="0">
                <a:solidFill>
                  <a:srgbClr val="7030A0"/>
                </a:solidFill>
                <a:latin typeface="Comic Sans MS"/>
              </a:rPr>
              <a:t>!</a:t>
            </a:r>
          </a:p>
          <a:p>
            <a:r>
              <a:rPr sz="2000" dirty="0">
                <a:solidFill>
                  <a:srgbClr val="7030A0"/>
                </a:solidFill>
                <a:latin typeface="Comic Sans MS"/>
              </a:rPr>
              <a:t> we need a separation axiom</a:t>
            </a:r>
          </a:p>
        </p:txBody>
      </p:sp>
      <p:sp>
        <p:nvSpPr>
          <p:cNvPr id="8" name="anim_text"/>
          <p:cNvSpPr txBox="1"/>
          <p:nvPr/>
        </p:nvSpPr>
        <p:spPr>
          <a:xfrm>
            <a:off x="0" y="5806231"/>
            <a:ext cx="9010328" cy="359073"/>
          </a:xfrm>
          <a:prstGeom prst="rect">
            <a:avLst/>
          </a:prstGeom>
          <a:noFill/>
        </p:spPr>
        <p:txBody>
          <a:bodyPr wrap="square" lIns="25400" tIns="25400" rIns="25400" bIns="25400">
            <a:spAutoFit/>
          </a:bodyPr>
          <a:lstStyle/>
          <a:p>
            <a:pPr algn="ctr">
              <a:spcAft>
                <a:spcPts val="200"/>
              </a:spcAft>
            </a:pPr>
            <a:r>
              <a:rPr sz="2000" i="0" dirty="0">
                <a:solidFill>
                  <a:srgbClr val="000000"/>
                </a:solidFill>
                <a:latin typeface="Comic Sans MS"/>
              </a:rPr>
              <a:t>This is the abstraction behind “</a:t>
            </a:r>
            <a:r>
              <a:rPr sz="2000" i="0" dirty="0" err="1">
                <a:solidFill>
                  <a:srgbClr val="000000"/>
                </a:solidFill>
                <a:latin typeface="Comic Sans MS"/>
              </a:rPr>
              <a:t>halfspaces</a:t>
            </a:r>
            <a:r>
              <a:rPr sz="2000" i="0" dirty="0">
                <a:solidFill>
                  <a:srgbClr val="000000"/>
                </a:solidFill>
                <a:latin typeface="Comic Sans MS"/>
              </a:rPr>
              <a:t> separate disjoint convex </a:t>
            </a:r>
            <a:r>
              <a:rPr lang="en-US" sz="2000" i="0" dirty="0">
                <a:solidFill>
                  <a:srgbClr val="000000"/>
                </a:solidFill>
                <a:latin typeface="Comic Sans MS"/>
              </a:rPr>
              <a:t>set</a:t>
            </a:r>
            <a:r>
              <a:rPr sz="2000" i="0" dirty="0">
                <a:solidFill>
                  <a:srgbClr val="000000"/>
                </a:solidFill>
                <a:latin typeface="Comic Sans MS"/>
              </a:rPr>
              <a:t>”.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anim_box">
                <a:extLst>
                  <a:ext uri="{FF2B5EF4-FFF2-40B4-BE49-F238E27FC236}">
                    <a16:creationId xmlns:a16="http://schemas.microsoft.com/office/drawing/2014/main" id="{9585D040-500B-1563-9D7C-1CE7C181C0E6}"/>
                  </a:ext>
                </a:extLst>
              </p:cNvPr>
              <p:cNvSpPr/>
              <p:nvPr/>
            </p:nvSpPr>
            <p:spPr>
              <a:xfrm>
                <a:off x="3347864" y="923567"/>
                <a:ext cx="2952328" cy="947041"/>
              </a:xfrm>
              <a:prstGeom prst="roundRect">
                <a:avLst/>
              </a:prstGeom>
              <a:solidFill>
                <a:srgbClr val="F5F2EB"/>
              </a:solidFill>
              <a:ln w="190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/>
              <a:p>
                <a:pPr algn="ctr"/>
                <a:r>
                  <a:rPr lang="en-US" sz="1500" b="1" dirty="0">
                    <a:solidFill>
                      <a:srgbClr val="7030A0"/>
                    </a:solidFill>
                    <a:latin typeface="Comic Sans MS"/>
                  </a:rPr>
                  <a:t>Intersection of convex sets with the lattice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00" b="1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500" b="1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1500" b="1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sz="1500" b="1" dirty="0">
                  <a:solidFill>
                    <a:srgbClr val="7030A0"/>
                  </a:solidFill>
                  <a:latin typeface="Comic Sans MS"/>
                </a:endParaRPr>
              </a:p>
            </p:txBody>
          </p:sp>
        </mc:Choice>
        <mc:Fallback xmlns="">
          <p:sp>
            <p:nvSpPr>
              <p:cNvPr id="10" name="anim_box">
                <a:extLst>
                  <a:ext uri="{FF2B5EF4-FFF2-40B4-BE49-F238E27FC236}">
                    <a16:creationId xmlns:a16="http://schemas.microsoft.com/office/drawing/2014/main" id="{9585D040-500B-1563-9D7C-1CE7C181C0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923567"/>
                <a:ext cx="2952328" cy="94704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anim_note_box">
                <a:extLst>
                  <a:ext uri="{FF2B5EF4-FFF2-40B4-BE49-F238E27FC236}">
                    <a16:creationId xmlns:a16="http://schemas.microsoft.com/office/drawing/2014/main" id="{8949E8B3-A87B-9A23-31DB-564798DAB64B}"/>
                  </a:ext>
                </a:extLst>
              </p:cNvPr>
              <p:cNvSpPr/>
              <p:nvPr/>
            </p:nvSpPr>
            <p:spPr>
              <a:xfrm>
                <a:off x="137160" y="3284984"/>
                <a:ext cx="9006840" cy="1043381"/>
              </a:xfrm>
              <a:prstGeom prst="rect">
                <a:avLst/>
              </a:prstGeom>
              <a:solidFill>
                <a:srgbClr val="E8DFC8"/>
              </a:solidFill>
              <a:ln w="12700">
                <a:solidFill>
                  <a:srgbClr val="D8CBB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/>
              <a:p>
                <a:pPr algn="l"/>
                <a:r>
                  <a:rPr lang="en-US" sz="2000" dirty="0">
                    <a:solidFill>
                      <a:srgbClr val="7030A0"/>
                    </a:solidFill>
                    <a:latin typeface="Comic Sans MS"/>
                  </a:rPr>
                  <a:t>What can we say about the </a:t>
                </a:r>
                <a:r>
                  <a:rPr sz="2000" dirty="0">
                    <a:solidFill>
                      <a:srgbClr val="7030A0"/>
                    </a:solidFill>
                    <a:latin typeface="Comic Sans MS"/>
                  </a:rPr>
                  <a:t>VC-dimension </a:t>
                </a:r>
                <a:r>
                  <a:rPr lang="en-US" sz="2000" dirty="0">
                    <a:solidFill>
                      <a:srgbClr val="7030A0"/>
                    </a:solidFill>
                    <a:latin typeface="Comic Sans MS"/>
                  </a:rPr>
                  <a:t>of an abstract convexity space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 altLang="en-US" sz="2000" dirty="0">
                  <a:solidFill>
                    <a:srgbClr val="FF0000"/>
                  </a:solidFill>
                  <a:latin typeface="Comic Sans MS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𝑑𝑖𝑚</m:t>
                      </m:r>
                      <m:r>
                        <a:rPr lang="en-US" altLang="en-US" sz="2000" i="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?</m:t>
                      </m:r>
                    </m:oMath>
                  </m:oMathPara>
                </a14:m>
                <a:endParaRPr sz="2000" b="1" dirty="0">
                  <a:solidFill>
                    <a:srgbClr val="7030A0"/>
                  </a:solidFill>
                  <a:latin typeface="Comic Sans MS"/>
                </a:endParaRPr>
              </a:p>
            </p:txBody>
          </p:sp>
        </mc:Choice>
        <mc:Fallback xmlns="">
          <p:sp>
            <p:nvSpPr>
              <p:cNvPr id="5" name="anim_note_box">
                <a:extLst>
                  <a:ext uri="{FF2B5EF4-FFF2-40B4-BE49-F238E27FC236}">
                    <a16:creationId xmlns:a16="http://schemas.microsoft.com/office/drawing/2014/main" id="{8949E8B3-A87B-9A23-31DB-564798DAB6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" y="3284984"/>
                <a:ext cx="9006840" cy="1043381"/>
              </a:xfrm>
              <a:prstGeom prst="rect">
                <a:avLst/>
              </a:prstGeom>
              <a:blipFill>
                <a:blip r:embed="rId3"/>
                <a:stretch>
                  <a:fillRect l="-676" t="-1156" b="-4046"/>
                </a:stretch>
              </a:blipFill>
              <a:ln w="12700">
                <a:solidFill>
                  <a:srgbClr val="D8CBB0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10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568EB-50F0-A71E-022A-EB48D1246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7244D1DB-4E65-7A86-E26A-B088AD22D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Abstract Convexity Spaces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9E6E4E6E-CC66-773B-9845-356DCB972A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1052736"/>
                <a:ext cx="8964488" cy="1692771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Def: An </a:t>
                </a:r>
                <a:r>
                  <a:rPr lang="en-US" altLang="en-US" sz="2000" u="sng" dirty="0"/>
                  <a:t>abstract convexity space </a:t>
                </a:r>
                <a:r>
                  <a:rPr lang="en-US" altLang="en-US" sz="2000" dirty="0"/>
                  <a:t>is a set system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</m:oMath>
                </a14:m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/>
                  <a:t> </a:t>
                </a:r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400050" indent="-400050" algn="l">
                  <a:spcBef>
                    <a:spcPct val="50000"/>
                  </a:spcBef>
                  <a:buAutoNum type="romanLcParenBoth"/>
                </a:pPr>
                <a:r>
                  <a:rPr lang="en-US" altLang="en-US" sz="2000" dirty="0"/>
                  <a:t>The sets</a:t>
                </a:r>
                <a:r>
                  <a:rPr lang="en-US" altLang="en-US" sz="20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∅, </m:t>
                    </m:r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marL="400050" indent="-400050" algn="l">
                  <a:spcBef>
                    <a:spcPct val="50000"/>
                  </a:spcBef>
                  <a:buAutoNum type="romanLcParenBoth"/>
                </a:pPr>
                <a:r>
                  <a:rPr lang="en-US" altLang="en-US" sz="2000" dirty="0"/>
                  <a:t>The intersection of any subcollection of sets in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is also in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marL="400050" indent="-400050" algn="l">
                  <a:spcBef>
                    <a:spcPct val="50000"/>
                  </a:spcBef>
                  <a:buAutoNum type="romanLcParenBoth"/>
                </a:pPr>
                <a:endParaRPr lang="en-US" alt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9E6E4E6E-CC66-773B-9845-356DCB972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1052736"/>
                <a:ext cx="8964488" cy="1692771"/>
              </a:xfrm>
              <a:prstGeom prst="rect">
                <a:avLst/>
              </a:prstGeom>
              <a:blipFill>
                <a:blip r:embed="rId3"/>
                <a:stretch>
                  <a:fillRect l="-1020" t="-216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5AB9521B-F0E8-69EF-8381-0321718B38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08" y="4860465"/>
                <a:ext cx="8964488" cy="166487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Radon number of </a:t>
                </a:r>
                <a:r>
                  <a:rPr lang="en-US" altLang="en-US" sz="2000" u="sng" dirty="0">
                    <a:solidFill>
                      <a:schemeClr val="accent1"/>
                    </a:solidFill>
                  </a:rPr>
                  <a:t>abstract  convexity space</a:t>
                </a:r>
                <a:r>
                  <a:rPr lang="en-US" altLang="en-US" sz="2000" dirty="0">
                    <a:solidFill>
                      <a:schemeClr val="accent1"/>
                    </a:solidFill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</m:oMath>
                </a14:m>
                <a:endParaRPr lang="en-US" altLang="en-US" sz="2000" u="sng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For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⊂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altLang="en-US" sz="2000" dirty="0"/>
                  <a:t>  Define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= </m:t>
                    </m:r>
                    <m:nary>
                      <m:naryPr>
                        <m:chr m:val="⋂"/>
                        <m:supHide m:val="on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7"/>
                          </m:r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⊂</m:t>
                        </m:r>
                        <m:r>
                          <m:rPr>
                            <m:sty m:val="p"/>
                          </m:r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∈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sub>
                      <m:sup/>
                      <m:e>
                        <m:r>
                          <m:rPr>
                            <m:sty m:val="p"/>
                          </m:r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nary>
                    <m:r>
                      <a:rPr lang="en-US" altLang="en-US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en-US" sz="2000" b="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Radon number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d>
                      <m:d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</m:oMath>
                </a14:m>
                <a:r>
                  <a:rPr lang="en-US" altLang="en-US" sz="20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is the minimum integer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altLang="en-US" sz="20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/>
                  <a:t> any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⊂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altLang="en-US" sz="20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with at least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altLang="en-US" sz="2000" dirty="0"/>
                  <a:t>  elements can be partitioned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altLang="en-US" sz="2000" dirty="0"/>
                  <a:t> s.t.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CH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)≠∅</m:t>
                    </m:r>
                  </m:oMath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5AB9521B-F0E8-69EF-8381-0321718B3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08" y="4860465"/>
                <a:ext cx="8964488" cy="1664879"/>
              </a:xfrm>
              <a:prstGeom prst="rect">
                <a:avLst/>
              </a:prstGeom>
              <a:blipFill>
                <a:blip r:embed="rId4"/>
                <a:stretch>
                  <a:fillRect l="-748" t="-1832" r="-544" b="-549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8FACD124-29DD-88B2-BFA0-EEE7C37147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3185681"/>
                <a:ext cx="8964488" cy="1323439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A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is a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  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The space is called </a:t>
                </a:r>
                <a:r>
                  <a:rPr lang="en-US" altLang="en-US" sz="2000" u="sng" dirty="0"/>
                  <a:t>separable </a:t>
                </a:r>
                <a:r>
                  <a:rPr lang="en-US" altLang="en-US" sz="2000" dirty="0"/>
                  <a:t>if:</a:t>
                </a:r>
                <a:endParaRPr lang="en-US" altLang="en-US" sz="2000" u="sng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(iii) for any two disjoint sets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there exists a separating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</a:t>
                </a:r>
                <a:endParaRPr lang="en-US" altLang="en-US" sz="2000" u="sng" dirty="0"/>
              </a:p>
            </p:txBody>
          </p:sp>
        </mc:Choice>
        <mc:Fallback xmlns="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8FACD124-29DD-88B2-BFA0-EEE7C3714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3185681"/>
                <a:ext cx="8964488" cy="1323439"/>
              </a:xfrm>
              <a:prstGeom prst="rect">
                <a:avLst/>
              </a:prstGeom>
              <a:blipFill>
                <a:blip r:embed="rId5"/>
                <a:stretch>
                  <a:fillRect l="-748" t="-2765" b="-73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134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137160" y="164592"/>
            <a:ext cx="8686800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100" i="0" dirty="0" err="1">
                <a:solidFill>
                  <a:srgbClr val="000000"/>
                </a:solidFill>
                <a:latin typeface="+mj-lt"/>
              </a:rPr>
              <a:t>Halfspaces</a:t>
            </a:r>
            <a:r>
              <a:rPr sz="3100" i="0" dirty="0">
                <a:solidFill>
                  <a:srgbClr val="000000"/>
                </a:solidFill>
                <a:latin typeface="+mj-lt"/>
              </a:rPr>
              <a:t> in an abstract convexity space</a:t>
            </a:r>
          </a:p>
        </p:txBody>
      </p:sp>
      <p:sp>
        <p:nvSpPr>
          <p:cNvPr id="7" name="anim_note_box"/>
          <p:cNvSpPr/>
          <p:nvPr/>
        </p:nvSpPr>
        <p:spPr>
          <a:xfrm>
            <a:off x="107504" y="3832358"/>
            <a:ext cx="8899336" cy="1108810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dirty="0">
                <a:solidFill>
                  <a:srgbClr val="7030A0"/>
                </a:solidFill>
                <a:latin typeface="Comic Sans MS"/>
              </a:rPr>
              <a:t>In </a:t>
            </a:r>
            <a:r>
              <a:rPr sz="2000" dirty="0">
                <a:solidFill>
                  <a:srgbClr val="FF0000"/>
                </a:solidFill>
                <a:latin typeface="Comic Sans MS"/>
              </a:rPr>
              <a:t>ℝᵈ</a:t>
            </a:r>
            <a:r>
              <a:rPr sz="2000" dirty="0">
                <a:solidFill>
                  <a:srgbClr val="7030A0"/>
                </a:solidFill>
                <a:latin typeface="Comic Sans MS"/>
              </a:rPr>
              <a:t> this </a:t>
            </a:r>
            <a:r>
              <a:rPr lang="en-US" sz="2000" dirty="0">
                <a:solidFill>
                  <a:srgbClr val="7030A0"/>
                </a:solidFill>
                <a:latin typeface="Comic Sans MS"/>
              </a:rPr>
              <a:t>contains the </a:t>
            </a:r>
            <a:r>
              <a:rPr sz="2000" dirty="0">
                <a:solidFill>
                  <a:srgbClr val="7030A0"/>
                </a:solidFill>
                <a:latin typeface="Comic Sans MS"/>
              </a:rPr>
              <a:t>family of </a:t>
            </a:r>
            <a:r>
              <a:rPr lang="en-US" sz="2000" dirty="0">
                <a:solidFill>
                  <a:srgbClr val="7030A0"/>
                </a:solidFill>
                <a:latin typeface="Comic Sans MS"/>
              </a:rPr>
              <a:t>all open and closed </a:t>
            </a:r>
            <a:r>
              <a:rPr sz="2000" dirty="0">
                <a:solidFill>
                  <a:srgbClr val="7030A0"/>
                </a:solidFill>
                <a:latin typeface="Comic Sans MS"/>
              </a:rPr>
              <a:t>affine </a:t>
            </a:r>
            <a:r>
              <a:rPr sz="2000" dirty="0" err="1">
                <a:solidFill>
                  <a:srgbClr val="7030A0"/>
                </a:solidFill>
                <a:latin typeface="Comic Sans MS"/>
              </a:rPr>
              <a:t>halfspaces</a:t>
            </a:r>
            <a:r>
              <a:rPr sz="2000" dirty="0">
                <a:solidFill>
                  <a:srgbClr val="7030A0"/>
                </a:solidFill>
                <a:latin typeface="Comic Sans MS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23" descr="Weave">
                <a:extLst>
                  <a:ext uri="{FF2B5EF4-FFF2-40B4-BE49-F238E27FC236}">
                    <a16:creationId xmlns:a16="http://schemas.microsoft.com/office/drawing/2014/main" id="{ABB0DFFA-685A-9952-79FB-66C072F1D3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1268760"/>
                <a:ext cx="8964488" cy="1323439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A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is a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  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The space is called </a:t>
                </a:r>
                <a:r>
                  <a:rPr lang="en-US" altLang="en-US" sz="2000" u="sng" dirty="0"/>
                  <a:t>separable </a:t>
                </a:r>
                <a:r>
                  <a:rPr lang="en-US" altLang="en-US" sz="2000" dirty="0"/>
                  <a:t>if:</a:t>
                </a:r>
                <a:endParaRPr lang="en-US" altLang="en-US" sz="2000" u="sng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(iii) for any two disjoint sets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there exists a separating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</a:t>
                </a:r>
                <a:endParaRPr lang="en-US" altLang="en-US" sz="2000" u="sng" dirty="0"/>
              </a:p>
            </p:txBody>
          </p:sp>
        </mc:Choice>
        <mc:Fallback xmlns="">
          <p:sp>
            <p:nvSpPr>
              <p:cNvPr id="9" name="Text Box 23" descr="Weave">
                <a:extLst>
                  <a:ext uri="{FF2B5EF4-FFF2-40B4-BE49-F238E27FC236}">
                    <a16:creationId xmlns:a16="http://schemas.microsoft.com/office/drawing/2014/main" id="{ABB0DFFA-685A-9952-79FB-66C072F1D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1268760"/>
                <a:ext cx="8964488" cy="1323439"/>
              </a:xfrm>
              <a:prstGeom prst="rect">
                <a:avLst/>
              </a:prstGeom>
              <a:blipFill>
                <a:blip r:embed="rId2"/>
                <a:stretch>
                  <a:fillRect l="-748" t="-2304" b="-73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3EE1C-BF34-EDCD-FFF3-6699E2B6A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51712F1-2B47-3D11-5FB9-CF0978B6E162}"/>
              </a:ext>
            </a:extLst>
          </p:cNvPr>
          <p:cNvSpPr txBox="1"/>
          <p:nvPr/>
        </p:nvSpPr>
        <p:spPr>
          <a:xfrm>
            <a:off x="137160" y="164592"/>
            <a:ext cx="8686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en-US" altLang="en-US" sz="3200" u="sng" dirty="0">
                <a:solidFill>
                  <a:srgbClr val="0066FF"/>
                </a:solidFill>
              </a:rPr>
              <a:t>Exercise</a:t>
            </a:r>
            <a:endParaRPr lang="en-US" altLang="en-US" sz="3600" u="sng" dirty="0">
              <a:solidFill>
                <a:srgbClr val="0066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23" descr="Weave">
                <a:extLst>
                  <a:ext uri="{FF2B5EF4-FFF2-40B4-BE49-F238E27FC236}">
                    <a16:creationId xmlns:a16="http://schemas.microsoft.com/office/drawing/2014/main" id="{F776079E-1279-FA7E-2001-856F9217E3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980728"/>
                <a:ext cx="8964488" cy="1323439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A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is a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  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The space is called </a:t>
                </a:r>
                <a:r>
                  <a:rPr lang="en-US" altLang="en-US" sz="2000" u="sng" dirty="0"/>
                  <a:t>separable </a:t>
                </a:r>
                <a:r>
                  <a:rPr lang="en-US" altLang="en-US" sz="2000" dirty="0"/>
                  <a:t>if:</a:t>
                </a:r>
                <a:endParaRPr lang="en-US" altLang="en-US" sz="2000" u="sng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(iii) for any two disjoint sets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there exists a separating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</a:t>
                </a:r>
                <a:endParaRPr lang="en-US" altLang="en-US" sz="2000" u="sng" dirty="0"/>
              </a:p>
            </p:txBody>
          </p:sp>
        </mc:Choice>
        <mc:Fallback xmlns="">
          <p:sp>
            <p:nvSpPr>
              <p:cNvPr id="9" name="Text Box 23" descr="Weave">
                <a:extLst>
                  <a:ext uri="{FF2B5EF4-FFF2-40B4-BE49-F238E27FC236}">
                    <a16:creationId xmlns:a16="http://schemas.microsoft.com/office/drawing/2014/main" id="{F776079E-1279-FA7E-2001-856F9217E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980728"/>
                <a:ext cx="8964488" cy="1323439"/>
              </a:xfrm>
              <a:prstGeom prst="rect">
                <a:avLst/>
              </a:prstGeom>
              <a:blipFill>
                <a:blip r:embed="rId2"/>
                <a:stretch>
                  <a:fillRect l="-748" t="-2765" b="-73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anim_note_box">
                <a:extLst>
                  <a:ext uri="{FF2B5EF4-FFF2-40B4-BE49-F238E27FC236}">
                    <a16:creationId xmlns:a16="http://schemas.microsoft.com/office/drawing/2014/main" id="{709A565D-D283-D1AA-9253-79712121EB83}"/>
                  </a:ext>
                </a:extLst>
              </p:cNvPr>
              <p:cNvSpPr/>
              <p:nvPr/>
            </p:nvSpPr>
            <p:spPr>
              <a:xfrm>
                <a:off x="179512" y="2564904"/>
                <a:ext cx="8899336" cy="1108810"/>
              </a:xfrm>
              <a:prstGeom prst="rect">
                <a:avLst/>
              </a:prstGeom>
              <a:solidFill>
                <a:srgbClr val="E8DFC8"/>
              </a:solidFill>
              <a:ln w="12700">
                <a:solidFill>
                  <a:srgbClr val="D8CBB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/>
              <a:p>
                <a:pPr algn="l"/>
                <a:r>
                  <a:rPr lang="en-US" altLang="en-US" sz="2000" dirty="0">
                    <a:solidFill>
                      <a:srgbClr val="0066FF"/>
                    </a:solidFill>
                    <a:latin typeface="Comic Sans MS" panose="030F0702030302020204" pitchFamily="66" charset="0"/>
                    <a:cs typeface="Times New Roman" panose="02020603050405020304" pitchFamily="18" charset="0"/>
                  </a:rPr>
                  <a:t>Exercise 7: </a:t>
                </a:r>
                <a:r>
                  <a:rPr lang="en-US" sz="2000" dirty="0">
                    <a:solidFill>
                      <a:srgbClr val="7030A0"/>
                    </a:solidFill>
                    <a:latin typeface="Comic Sans MS"/>
                  </a:rPr>
                  <a:t>How many </a:t>
                </a:r>
                <a:r>
                  <a:rPr lang="en-US" sz="2000" dirty="0" err="1">
                    <a:solidFill>
                      <a:srgbClr val="7030A0"/>
                    </a:solidFill>
                    <a:latin typeface="Comic Sans MS"/>
                  </a:rPr>
                  <a:t>halfspaces</a:t>
                </a:r>
                <a:r>
                  <a:rPr lang="en-US" sz="2000" dirty="0">
                    <a:solidFill>
                      <a:srgbClr val="7030A0"/>
                    </a:solidFill>
                    <a:latin typeface="Comic Sans MS"/>
                  </a:rPr>
                  <a:t> are there  in interval convexity on a tree with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>
                    <a:solidFill>
                      <a:srgbClr val="7030A0"/>
                    </a:solidFill>
                    <a:latin typeface="Comic Sans MS"/>
                  </a:rPr>
                  <a:t> vertices? </a:t>
                </a:r>
                <a:endParaRPr sz="2000" dirty="0">
                  <a:solidFill>
                    <a:srgbClr val="7030A0"/>
                  </a:solidFill>
                  <a:latin typeface="Comic Sans MS"/>
                </a:endParaRPr>
              </a:p>
            </p:txBody>
          </p:sp>
        </mc:Choice>
        <mc:Fallback xmlns="">
          <p:sp>
            <p:nvSpPr>
              <p:cNvPr id="10" name="anim_note_box">
                <a:extLst>
                  <a:ext uri="{FF2B5EF4-FFF2-40B4-BE49-F238E27FC236}">
                    <a16:creationId xmlns:a16="http://schemas.microsoft.com/office/drawing/2014/main" id="{709A565D-D283-D1AA-9253-79712121EB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564904"/>
                <a:ext cx="8899336" cy="1108810"/>
              </a:xfrm>
              <a:prstGeom prst="rect">
                <a:avLst/>
              </a:prstGeom>
              <a:blipFill>
                <a:blip r:embed="rId3"/>
                <a:stretch>
                  <a:fillRect l="-616"/>
                </a:stretch>
              </a:blipFill>
              <a:ln w="12700">
                <a:solidFill>
                  <a:srgbClr val="D8CBB0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Why doing a mix of exercise could be the key to longer life - BBC News">
            <a:extLst>
              <a:ext uri="{FF2B5EF4-FFF2-40B4-BE49-F238E27FC236}">
                <a16:creationId xmlns:a16="http://schemas.microsoft.com/office/drawing/2014/main" id="{7324F1AD-7769-C408-B778-1BA19C1D1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857" y="4297548"/>
            <a:ext cx="4059943" cy="228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8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882B-460C-D663-CE34-9A66A2216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D56A89E-EB52-6757-D4A8-2918AE0ABC43}"/>
              </a:ext>
            </a:extLst>
          </p:cNvPr>
          <p:cNvSpPr txBox="1"/>
          <p:nvPr/>
        </p:nvSpPr>
        <p:spPr>
          <a:xfrm>
            <a:off x="137160" y="164592"/>
            <a:ext cx="8686800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100" i="0" dirty="0" err="1">
                <a:solidFill>
                  <a:srgbClr val="000000"/>
                </a:solidFill>
                <a:latin typeface="+mj-lt"/>
              </a:rPr>
              <a:t>Halfspaces</a:t>
            </a:r>
            <a:r>
              <a:rPr sz="3100" i="0" dirty="0">
                <a:solidFill>
                  <a:srgbClr val="000000"/>
                </a:solidFill>
                <a:latin typeface="+mj-lt"/>
              </a:rPr>
              <a:t> in an abstract convexity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anim_text">
                <a:extLst>
                  <a:ext uri="{FF2B5EF4-FFF2-40B4-BE49-F238E27FC236}">
                    <a16:creationId xmlns:a16="http://schemas.microsoft.com/office/drawing/2014/main" id="{013EE185-F8E0-977A-40BE-B4C39DE25855}"/>
                  </a:ext>
                </a:extLst>
              </p:cNvPr>
              <p:cNvSpPr txBox="1"/>
              <p:nvPr/>
            </p:nvSpPr>
            <p:spPr>
              <a:xfrm>
                <a:off x="611560" y="3501008"/>
                <a:ext cx="7498079" cy="359073"/>
              </a:xfrm>
              <a:prstGeom prst="rect">
                <a:avLst/>
              </a:prstGeom>
              <a:noFill/>
            </p:spPr>
            <p:txBody>
              <a:bodyPr wrap="square" lIns="25400" tIns="25400" rIns="25400" bIns="25400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sz="2000" i="0" dirty="0">
                    <a:solidFill>
                      <a:srgbClr val="000000"/>
                    </a:solidFill>
                    <a:latin typeface="Comic Sans MS"/>
                  </a:rPr>
                  <a:t>The </a:t>
                </a:r>
                <a:r>
                  <a:rPr sz="2000" i="0" dirty="0" err="1">
                    <a:solidFill>
                      <a:srgbClr val="000000"/>
                    </a:solidFill>
                    <a:latin typeface="Comic Sans MS"/>
                  </a:rPr>
                  <a:t>halfspace</a:t>
                </a:r>
                <a:r>
                  <a:rPr sz="2000" i="0" dirty="0">
                    <a:solidFill>
                      <a:srgbClr val="000000"/>
                    </a:solidFill>
                    <a:latin typeface="Comic Sans MS"/>
                  </a:rPr>
                  <a:t> hypergraph </a:t>
                </a:r>
                <a:r>
                  <a:rPr lang="en-US" sz="2000" i="0" dirty="0">
                    <a:solidFill>
                      <a:srgbClr val="000000"/>
                    </a:solidFill>
                    <a:latin typeface="Comic Sans MS"/>
                  </a:rPr>
                  <a:t>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sz="2000" i="0" dirty="0">
                    <a:solidFill>
                      <a:srgbClr val="000000"/>
                    </a:solidFill>
                    <a:latin typeface="Comic Sans MS"/>
                  </a:rPr>
                  <a:t>is</a:t>
                </a:r>
              </a:p>
            </p:txBody>
          </p:sp>
        </mc:Choice>
        <mc:Fallback xmlns="">
          <p:sp>
            <p:nvSpPr>
              <p:cNvPr id="5" name="anim_text">
                <a:extLst>
                  <a:ext uri="{FF2B5EF4-FFF2-40B4-BE49-F238E27FC236}">
                    <a16:creationId xmlns:a16="http://schemas.microsoft.com/office/drawing/2014/main" id="{013EE185-F8E0-977A-40BE-B4C39DE25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501008"/>
                <a:ext cx="7498079" cy="359073"/>
              </a:xfrm>
              <a:prstGeom prst="rect">
                <a:avLst/>
              </a:prstGeom>
              <a:blipFill>
                <a:blip r:embed="rId2"/>
                <a:stretch>
                  <a:fillRect t="-15254" b="-3559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anim_math">
                <a:extLst>
                  <a:ext uri="{FF2B5EF4-FFF2-40B4-BE49-F238E27FC236}">
                    <a16:creationId xmlns:a16="http://schemas.microsoft.com/office/drawing/2014/main" id="{5DA4F8A2-0027-CBEC-F0E1-7DD777CC6A57}"/>
                  </a:ext>
                </a:extLst>
              </p:cNvPr>
              <p:cNvSpPr txBox="1"/>
              <p:nvPr/>
            </p:nvSpPr>
            <p:spPr>
              <a:xfrm>
                <a:off x="395536" y="4293096"/>
                <a:ext cx="8136904" cy="359073"/>
              </a:xfrm>
              <a:prstGeom prst="rect">
                <a:avLst/>
              </a:prstGeom>
              <a:noFill/>
            </p:spPr>
            <p:txBody>
              <a:bodyPr wrap="square" lIns="25400" tIns="25400" rIns="25400" bIns="25400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IL" sz="2000" b="0" i="1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L" sz="2000" b="0" i="1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IL" sz="2000" b="0" i="1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sub>
                      </m:sSub>
                      <m:r>
                        <a:rPr lang="en-IL" sz="2000" b="0" i="1" dirty="0" err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IL" sz="2000" b="0" i="1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IL" sz="2000" b="0" i="1" dirty="0" err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L" sz="2000" b="0" i="1" dirty="0" err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IL" sz="2000" b="0" i="1" dirty="0" err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sub>
                          </m:sSub>
                        </m:e>
                      </m:d>
                      <m:r>
                        <a:rPr lang="en-IL" sz="2000" b="0" i="1" dirty="0" err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IL" sz="2000" b="0" i="1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L" sz="2000" b="0" i="1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L" sz="2000" b="0" i="1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sub>
                      </m:sSub>
                      <m:r>
                        <a:rPr 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𝑖𝑠</m:t>
                          </m:r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ℎ𝑎𝑙𝑓𝑠𝑝𝑎𝑐𝑒</m:t>
                          </m:r>
                        </m:e>
                      </m:d>
                    </m:oMath>
                  </m:oMathPara>
                </a14:m>
                <a:endParaRPr sz="2000" b="0" i="1" dirty="0">
                  <a:solidFill>
                    <a:srgbClr val="FF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" name="anim_math">
                <a:extLst>
                  <a:ext uri="{FF2B5EF4-FFF2-40B4-BE49-F238E27FC236}">
                    <a16:creationId xmlns:a16="http://schemas.microsoft.com/office/drawing/2014/main" id="{5DA4F8A2-0027-CBEC-F0E1-7DD777CC6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93096"/>
                <a:ext cx="8136904" cy="359073"/>
              </a:xfrm>
              <a:prstGeom prst="rect">
                <a:avLst/>
              </a:prstGeom>
              <a:blipFill>
                <a:blip r:embed="rId3"/>
                <a:stretch>
                  <a:fillRect b="-2542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23" descr="Weave">
                <a:extLst>
                  <a:ext uri="{FF2B5EF4-FFF2-40B4-BE49-F238E27FC236}">
                    <a16:creationId xmlns:a16="http://schemas.microsoft.com/office/drawing/2014/main" id="{8555C7E6-8665-8C54-A59C-C1CC72DAAD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1268760"/>
                <a:ext cx="8964488" cy="1323439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A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is a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  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The space is called </a:t>
                </a:r>
                <a:r>
                  <a:rPr lang="en-US" altLang="en-US" sz="2000" u="sng" dirty="0"/>
                  <a:t>separable </a:t>
                </a:r>
                <a:r>
                  <a:rPr lang="en-US" altLang="en-US" sz="2000" dirty="0"/>
                  <a:t>if:</a:t>
                </a:r>
                <a:endParaRPr lang="en-US" altLang="en-US" sz="2000" u="sng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(iii) for any two disjoint sets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𝐂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there exists a separating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</a:t>
                </a:r>
                <a:endParaRPr lang="en-US" altLang="en-US" sz="2000" u="sng" dirty="0"/>
              </a:p>
            </p:txBody>
          </p:sp>
        </mc:Choice>
        <mc:Fallback xmlns="">
          <p:sp>
            <p:nvSpPr>
              <p:cNvPr id="9" name="Text Box 23" descr="Weave">
                <a:extLst>
                  <a:ext uri="{FF2B5EF4-FFF2-40B4-BE49-F238E27FC236}">
                    <a16:creationId xmlns:a16="http://schemas.microsoft.com/office/drawing/2014/main" id="{8555C7E6-8665-8C54-A59C-C1CC72DAA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1268760"/>
                <a:ext cx="8964488" cy="1323439"/>
              </a:xfrm>
              <a:prstGeom prst="rect">
                <a:avLst/>
              </a:prstGeom>
              <a:blipFill>
                <a:blip r:embed="rId4"/>
                <a:stretch>
                  <a:fillRect l="-748" t="-2304" b="-73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067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79C3A-C4EC-F261-2691-023D844A1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696DE391-9DDA-103E-F5D5-647F72616C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002" y="1103807"/>
                <a:ext cx="8964488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7030A0"/>
                    </a:solidFill>
                  </a:rPr>
                  <a:t>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Radon</a:t>
                </a:r>
                <a:r>
                  <a:rPr lang="en-US" altLang="en-US" dirty="0"/>
                  <a:t> vs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VC-dimension</a:t>
                </a:r>
                <a:r>
                  <a:rPr lang="en-US" altLang="en-US" sz="2000" dirty="0"/>
                  <a:t> of points w.r.t  </a:t>
                </a:r>
                <a:r>
                  <a:rPr lang="en-US" altLang="en-US" sz="2000" dirty="0" err="1"/>
                  <a:t>halfspaces</a:t>
                </a:r>
                <a:endParaRPr lang="en-US" altLang="en-US" sz="2000" dirty="0"/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696DE391-9DDA-103E-F5D5-647F72616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7002" y="1103807"/>
                <a:ext cx="8964488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E1974CA8-B325-24F5-B1F1-2952818935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2132856"/>
                <a:ext cx="8964488" cy="4001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dirty="0"/>
                  <a:t>“Radon number” is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iff</a:t>
                </a:r>
                <a:r>
                  <a:rPr lang="en-US" altLang="en-US" sz="2000" dirty="0"/>
                  <a:t> 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VC-dim</a:t>
                </a:r>
                <a:r>
                  <a:rPr lang="en-US" altLang="en-US" sz="2000" dirty="0"/>
                  <a:t> of </a:t>
                </a:r>
                <a:r>
                  <a:rPr lang="en-US" altLang="en-US" sz="2000" dirty="0" err="1"/>
                  <a:t>halfspaces</a:t>
                </a:r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E1974CA8-B325-24F5-B1F1-295281893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2132856"/>
                <a:ext cx="8964488" cy="400110"/>
              </a:xfrm>
              <a:prstGeom prst="rect">
                <a:avLst/>
              </a:prstGeom>
              <a:blipFill>
                <a:blip r:embed="rId4"/>
                <a:stretch>
                  <a:fillRect t="-9091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3">
            <a:extLst>
              <a:ext uri="{FF2B5EF4-FFF2-40B4-BE49-F238E27FC236}">
                <a16:creationId xmlns:a16="http://schemas.microsoft.com/office/drawing/2014/main" id="{1748A177-722F-4060-286C-5CE0A47A9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79" y="309726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>
                <a:solidFill>
                  <a:srgbClr val="000000"/>
                </a:solidFill>
              </a:rPr>
              <a:t>Recall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B80546D-FEC1-AC97-F69F-FA0AB04B6891}"/>
              </a:ext>
            </a:extLst>
          </p:cNvPr>
          <p:cNvSpPr/>
          <p:nvPr/>
        </p:nvSpPr>
        <p:spPr bwMode="auto">
          <a:xfrm>
            <a:off x="3240323" y="551723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38540A-150D-82B1-88A6-F179D5F31436}"/>
              </a:ext>
            </a:extLst>
          </p:cNvPr>
          <p:cNvSpPr/>
          <p:nvPr/>
        </p:nvSpPr>
        <p:spPr bwMode="auto">
          <a:xfrm>
            <a:off x="1907704" y="465313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02F65E-5D4F-25AB-1370-552D64708C17}"/>
              </a:ext>
            </a:extLst>
          </p:cNvPr>
          <p:cNvSpPr/>
          <p:nvPr/>
        </p:nvSpPr>
        <p:spPr bwMode="auto">
          <a:xfrm>
            <a:off x="910903" y="573325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2E030E4-567C-4AF7-7A4E-E73303574ABC}"/>
              </a:ext>
            </a:extLst>
          </p:cNvPr>
          <p:cNvSpPr/>
          <p:nvPr/>
        </p:nvSpPr>
        <p:spPr bwMode="auto">
          <a:xfrm>
            <a:off x="3491880" y="461713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82E3778-63CB-34E2-505E-72D17DA7E60D}"/>
              </a:ext>
            </a:extLst>
          </p:cNvPr>
          <p:cNvSpPr/>
          <p:nvPr/>
        </p:nvSpPr>
        <p:spPr bwMode="auto">
          <a:xfrm>
            <a:off x="694879" y="483315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C2D8795-9E9E-8E6D-E065-DF8708C6D727}"/>
              </a:ext>
            </a:extLst>
          </p:cNvPr>
          <p:cNvSpPr/>
          <p:nvPr/>
        </p:nvSpPr>
        <p:spPr bwMode="auto">
          <a:xfrm>
            <a:off x="2195736" y="6165304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3E01FFB-14A5-6429-4432-E2BD355C3D3C}"/>
              </a:ext>
            </a:extLst>
          </p:cNvPr>
          <p:cNvSpPr/>
          <p:nvPr/>
        </p:nvSpPr>
        <p:spPr bwMode="auto">
          <a:xfrm>
            <a:off x="2783111" y="4221088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Flowchart: Data 11">
            <a:extLst>
              <a:ext uri="{FF2B5EF4-FFF2-40B4-BE49-F238E27FC236}">
                <a16:creationId xmlns:a16="http://schemas.microsoft.com/office/drawing/2014/main" id="{C9CEE910-06BF-B853-1CE1-5A98A784FE44}"/>
              </a:ext>
            </a:extLst>
          </p:cNvPr>
          <p:cNvSpPr/>
          <p:nvPr/>
        </p:nvSpPr>
        <p:spPr bwMode="auto">
          <a:xfrm rot="1102342">
            <a:off x="46807" y="5157192"/>
            <a:ext cx="4896544" cy="720080"/>
          </a:xfrm>
          <a:prstGeom prst="flowChartInputOutpu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285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CABA1-B657-3620-58BD-2239E77A1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E461B6E0-9F1A-C63A-2980-A9274D1183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002" y="1444714"/>
                <a:ext cx="8964488" cy="4001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Let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</m:oMath>
                </a14:m>
                <a:r>
                  <a:rPr lang="en-US" altLang="en-US" sz="2000" dirty="0"/>
                  <a:t> be a separable  abstract convexity space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E461B6E0-9F1A-C63A-2980-A9274D118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7002" y="1444714"/>
                <a:ext cx="8964488" cy="400110"/>
              </a:xfrm>
              <a:prstGeom prst="rect">
                <a:avLst/>
              </a:prstGeom>
              <a:blipFill>
                <a:blip r:embed="rId3"/>
                <a:stretch>
                  <a:fillRect t="-9091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6869E906-789C-5597-CE19-7C88A86ECD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576" y="3068960"/>
                <a:ext cx="9145016" cy="86177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Thm:	Radon number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altLang="en-US" sz="2000" dirty="0"/>
                  <a:t>  is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en-US" sz="2000" dirty="0"/>
                  <a:t> </a:t>
                </a:r>
                <a:r>
                  <a:rPr lang="en-US" altLang="en-US" sz="2000" b="1" u="sng" dirty="0" err="1"/>
                  <a:t>iff</a:t>
                </a:r>
                <a:r>
                  <a:rPr lang="en-US" altLang="en-US" sz="2000" dirty="0"/>
                  <a:t>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sub>
                    </m:sSub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 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	where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sub>
                    </m:sSub>
                    <m:r>
                      <a:rPr lang="en-IL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IL" sz="2000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L" sz="2000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IL" sz="2000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is the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hypergraph</a:t>
                </a: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6869E906-789C-5597-CE19-7C88A86EC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576" y="3068960"/>
                <a:ext cx="9145016" cy="861774"/>
              </a:xfrm>
              <a:prstGeom prst="rect">
                <a:avLst/>
              </a:prstGeom>
              <a:blipFill>
                <a:blip r:embed="rId4"/>
                <a:stretch>
                  <a:fillRect l="-666" t="-3521" b="-1126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3">
            <a:extLst>
              <a:ext uri="{FF2B5EF4-FFF2-40B4-BE49-F238E27FC236}">
                <a16:creationId xmlns:a16="http://schemas.microsoft.com/office/drawing/2014/main" id="{99DCF0DD-E8B9-F94F-E9F5-F06C6483F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Separable Convexity spaces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31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Union of convex sets 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14E7BB5E-8912-F726-C441-1BCA7552C2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60" y="1052736"/>
                <a:ext cx="8964488" cy="102547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u="sng" dirty="0"/>
                  <a:t>Def:</a:t>
                </a:r>
                <a:r>
                  <a:rPr lang="en-US" altLang="en-US" dirty="0"/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/>
                  <a:t>Call a set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u="sng" dirty="0">
                    <a:solidFill>
                      <a:srgbClr val="7030A0"/>
                    </a:solidFill>
                  </a:rPr>
                  <a:t>convex</a:t>
                </a:r>
                <a:r>
                  <a:rPr lang="en-US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dirty="0"/>
                  <a:t>if it is the union of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dirty="0"/>
                  <a:t> convex sets.</a:t>
                </a:r>
                <a:r>
                  <a:rPr lang="en-US" altLang="en-US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4E7BB5E-8912-F726-C441-1BCA7552C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60" y="1052736"/>
                <a:ext cx="8964488" cy="1025474"/>
              </a:xfrm>
              <a:prstGeom prst="rect">
                <a:avLst/>
              </a:prstGeom>
              <a:blipFill rotWithShape="1">
                <a:blip r:embed="rId4"/>
                <a:stretch>
                  <a:fillRect l="-1088" t="-4762" b="-1309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E6E6F1B4-8826-41E1-BA5D-01B6D8D8957D}"/>
              </a:ext>
            </a:extLst>
          </p:cNvPr>
          <p:cNvGrpSpPr/>
          <p:nvPr/>
        </p:nvGrpSpPr>
        <p:grpSpPr>
          <a:xfrm>
            <a:off x="5747297" y="2497904"/>
            <a:ext cx="861120" cy="1590840"/>
            <a:chOff x="5747297" y="2497904"/>
            <a:chExt cx="861120" cy="159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C9A3EA0-0363-115F-5D98-6059A3574790}"/>
                    </a:ext>
                  </a:extLst>
                </p14:cNvPr>
                <p14:cNvContentPartPr/>
                <p14:nvPr/>
              </p14:nvContentPartPr>
              <p14:xfrm>
                <a:off x="5747297" y="2497904"/>
                <a:ext cx="861120" cy="1498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C9A3EA0-0363-115F-5D98-6059A357479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741177" y="2491784"/>
                  <a:ext cx="873360" cy="151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7882B62-33EF-F29E-963E-520C3CC9893A}"/>
                    </a:ext>
                  </a:extLst>
                </p14:cNvPr>
                <p14:cNvContentPartPr/>
                <p14:nvPr/>
              </p14:nvContentPartPr>
              <p14:xfrm>
                <a:off x="5778257" y="2536424"/>
                <a:ext cx="784080" cy="15523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7882B62-33EF-F29E-963E-520C3CC9893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772137" y="2530304"/>
                  <a:ext cx="796320" cy="15645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Callout: Bent Line with No Border 20">
            <a:extLst>
              <a:ext uri="{FF2B5EF4-FFF2-40B4-BE49-F238E27FC236}">
                <a16:creationId xmlns:a16="http://schemas.microsoft.com/office/drawing/2014/main" id="{A6AEEA52-7C90-7AD6-D03A-E7D081CD34E0}"/>
              </a:ext>
            </a:extLst>
          </p:cNvPr>
          <p:cNvSpPr/>
          <p:nvPr/>
        </p:nvSpPr>
        <p:spPr bwMode="auto">
          <a:xfrm>
            <a:off x="2267744" y="2822559"/>
            <a:ext cx="2160240" cy="572693"/>
          </a:xfrm>
          <a:prstGeom prst="callout2">
            <a:avLst>
              <a:gd name="adj1" fmla="val 42764"/>
              <a:gd name="adj2" fmla="val 76621"/>
              <a:gd name="adj3" fmla="val 23494"/>
              <a:gd name="adj4" fmla="val 106595"/>
              <a:gd name="adj5" fmla="val 44483"/>
              <a:gd name="adj6" fmla="val 157985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7030A0"/>
                </a:solidFill>
              </a:rPr>
              <a:t>-</a:t>
            </a:r>
            <a:r>
              <a:rPr lang="en-US" sz="1800" u="sng" dirty="0">
                <a:solidFill>
                  <a:srgbClr val="7030A0"/>
                </a:solidFill>
              </a:rPr>
              <a:t>convex</a:t>
            </a:r>
            <a:endParaRPr lang="x-none" sz="1800" u="sng" dirty="0">
              <a:solidFill>
                <a:srgbClr val="7030A0"/>
              </a:solidFill>
            </a:endParaRPr>
          </a:p>
        </p:txBody>
      </p:sp>
      <p:sp>
        <p:nvSpPr>
          <p:cNvPr id="22" name="Callout: Bent Line with No Border 21">
            <a:extLst>
              <a:ext uri="{FF2B5EF4-FFF2-40B4-BE49-F238E27FC236}">
                <a16:creationId xmlns:a16="http://schemas.microsoft.com/office/drawing/2014/main" id="{3C4D3DD7-DB0A-891A-8B37-23856A921791}"/>
              </a:ext>
            </a:extLst>
          </p:cNvPr>
          <p:cNvSpPr/>
          <p:nvPr/>
        </p:nvSpPr>
        <p:spPr bwMode="auto">
          <a:xfrm>
            <a:off x="3203848" y="4365104"/>
            <a:ext cx="2160240" cy="572693"/>
          </a:xfrm>
          <a:prstGeom prst="callout2">
            <a:avLst>
              <a:gd name="adj1" fmla="val 60504"/>
              <a:gd name="adj2" fmla="val 80963"/>
              <a:gd name="adj3" fmla="val 41236"/>
              <a:gd name="adj4" fmla="val 123960"/>
              <a:gd name="adj5" fmla="val 65137"/>
              <a:gd name="adj6" fmla="val 14278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7030A0"/>
                </a:solidFill>
              </a:rPr>
              <a:t>-</a:t>
            </a:r>
            <a:r>
              <a:rPr lang="en-US" sz="1800" u="sng" dirty="0">
                <a:solidFill>
                  <a:srgbClr val="7030A0"/>
                </a:solidFill>
              </a:rPr>
              <a:t>convex</a:t>
            </a:r>
            <a:endParaRPr lang="x-none" sz="1800" u="sng" dirty="0">
              <a:solidFill>
                <a:srgbClr val="7030A0"/>
              </a:solidFill>
            </a:endParaRPr>
          </a:p>
        </p:txBody>
      </p:sp>
      <p:sp>
        <p:nvSpPr>
          <p:cNvPr id="9" name="Tim 8">
            <a:extLst>
              <a:ext uri="{FF2B5EF4-FFF2-40B4-BE49-F238E27FC236}">
                <a16:creationId xmlns:a16="http://schemas.microsoft.com/office/drawing/2014/main" id="{74579DAE-A921-455E-96FD-4503674A62DA}"/>
              </a:ext>
            </a:extLst>
          </p:cNvPr>
          <p:cNvSpPr/>
          <p:nvPr/>
        </p:nvSpPr>
        <p:spPr>
          <a:xfrm>
            <a:off x="6333120" y="4487040"/>
            <a:ext cx="1097280" cy="1097280"/>
          </a:xfrm>
          <a:prstGeom prst="heart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6D641FC0-9A6C-FEE1-9187-A36AAF4C649A}"/>
                  </a:ext>
                </a:extLst>
              </p14:cNvPr>
              <p14:cNvContentPartPr/>
              <p14:nvPr/>
            </p14:nvContentPartPr>
            <p14:xfrm>
              <a:off x="5679257" y="6030051"/>
              <a:ext cx="521280" cy="5544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6D641FC0-9A6C-FEE1-9187-A36AAF4C649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1257" y="6012411"/>
                <a:ext cx="556920" cy="59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0D9C8239-BDC8-EDE3-039C-19D29791D43C}"/>
                  </a:ext>
                </a:extLst>
              </p14:cNvPr>
              <p14:cNvContentPartPr/>
              <p14:nvPr/>
            </p14:nvContentPartPr>
            <p14:xfrm>
              <a:off x="6277577" y="5931771"/>
              <a:ext cx="561240" cy="6458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0D9C8239-BDC8-EDE3-039C-19D29791D43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59577" y="5913771"/>
                <a:ext cx="596880" cy="681480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Callout: Bent Line with No Border 32">
            <a:extLst>
              <a:ext uri="{FF2B5EF4-FFF2-40B4-BE49-F238E27FC236}">
                <a16:creationId xmlns:a16="http://schemas.microsoft.com/office/drawing/2014/main" id="{F8A71004-343C-670F-E178-D3818393D1F3}"/>
              </a:ext>
            </a:extLst>
          </p:cNvPr>
          <p:cNvSpPr/>
          <p:nvPr/>
        </p:nvSpPr>
        <p:spPr bwMode="auto">
          <a:xfrm>
            <a:off x="2483768" y="5589240"/>
            <a:ext cx="2160240" cy="572693"/>
          </a:xfrm>
          <a:prstGeom prst="callout2">
            <a:avLst>
              <a:gd name="adj1" fmla="val 52317"/>
              <a:gd name="adj2" fmla="val 78792"/>
              <a:gd name="adj3" fmla="val 30319"/>
              <a:gd name="adj4" fmla="val 124322"/>
              <a:gd name="adj5" fmla="val 77419"/>
              <a:gd name="adj6" fmla="val 149295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>
                <a:solidFill>
                  <a:srgbClr val="FF0000"/>
                </a:solidFill>
              </a:rPr>
              <a:t>3</a:t>
            </a:r>
            <a:r>
              <a:rPr lang="en-US" sz="1800" dirty="0">
                <a:solidFill>
                  <a:srgbClr val="7030A0"/>
                </a:solidFill>
              </a:rPr>
              <a:t>-</a:t>
            </a:r>
            <a:r>
              <a:rPr lang="en-US" sz="1800" u="sng" dirty="0">
                <a:solidFill>
                  <a:srgbClr val="7030A0"/>
                </a:solidFill>
              </a:rPr>
              <a:t>convex</a:t>
            </a:r>
            <a:endParaRPr lang="x-none" sz="1800" u="sng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8C391847-1BAB-5181-4D50-8A35BCC05266}"/>
                  </a:ext>
                </a:extLst>
              </p14:cNvPr>
              <p14:cNvContentPartPr/>
              <p14:nvPr/>
            </p14:nvContentPartPr>
            <p14:xfrm rot="3294113">
              <a:off x="6877173" y="6045110"/>
              <a:ext cx="561240" cy="64584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8C391847-1BAB-5181-4D50-8A35BCC0526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 rot="3294113">
                <a:off x="6859173" y="6027110"/>
                <a:ext cx="596880" cy="68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984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9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8324408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Polynomially-defined hypergraphs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7504" y="960120"/>
            <a:ext cx="88569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Polynomial inequalities are a major source of bounded-VC hypergraphs.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02920" y="1828800"/>
            <a:ext cx="8138160" cy="594360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4"/>
              <p:cNvSpPr/>
              <p:nvPr/>
            </p:nvSpPr>
            <p:spPr>
              <a:xfrm>
                <a:off x="640080" y="1938528"/>
                <a:ext cx="7863840" cy="448056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b="1" u="sng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Def:</a:t>
                </a:r>
                <a:r>
                  <a:rPr lang="en-US" sz="1500" b="1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Fix</a:t>
                </a:r>
                <a:r>
                  <a:rPr lang="en-US" sz="15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≥1</m:t>
                    </m:r>
                  </m:oMath>
                </a14:m>
                <a:r>
                  <a:rPr lang="en-US" sz="15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. 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be all ranges of the form</a:t>
                </a:r>
                <a:endParaRPr lang="en-US" sz="1500" dirty="0"/>
              </a:p>
            </p:txBody>
          </p:sp>
        </mc:Choice>
        <mc:Fallback xmlns=""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1938528"/>
                <a:ext cx="7863840" cy="448056"/>
              </a:xfrm>
              <a:prstGeom prst="rect">
                <a:avLst/>
              </a:prstGeom>
              <a:blipFill>
                <a:blip r:embed="rId3"/>
                <a:stretch>
                  <a:fillRect t="-2703" b="-16216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5"/>
          <p:cNvSpPr/>
          <p:nvPr/>
        </p:nvSpPr>
        <p:spPr>
          <a:xfrm>
            <a:off x="2377440" y="2788920"/>
            <a:ext cx="43891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{ x∈ℝᵈ : p(x) ≥ 0 }</a:t>
            </a:r>
            <a:endParaRPr lang="en-US" sz="2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6"/>
              <p:cNvSpPr/>
              <p:nvPr/>
            </p:nvSpPr>
            <p:spPr>
              <a:xfrm>
                <a:off x="107504" y="3401569"/>
                <a:ext cx="9036496" cy="1183128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 fontScale="92500"/>
              </a:bodyPr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begChr m:val="["/>
                        <m:endChr m:val="]"/>
                        <m:ctrlP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,...,</m:t>
                        </m:r>
                        <m:sSub>
                          <m:sSubPr>
                            <m:ctrlPr>
                              <a:rPr 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 is a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-variate real polynomial of total degree at most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8" name="Tex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01569"/>
                <a:ext cx="9036496" cy="1183128"/>
              </a:xfrm>
              <a:prstGeom prst="rect">
                <a:avLst/>
              </a:prstGeom>
              <a:blipFill>
                <a:blip r:embed="rId4"/>
                <a:stretch>
                  <a:fillRect l="-540" r="-405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hape 7"/>
          <p:cNvSpPr/>
          <p:nvPr/>
        </p:nvSpPr>
        <p:spPr>
          <a:xfrm>
            <a:off x="827584" y="4797152"/>
            <a:ext cx="7597472" cy="1242432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p:sp>
        <p:nvSpPr>
          <p:cNvPr id="10" name="Text 8"/>
          <p:cNvSpPr/>
          <p:nvPr/>
        </p:nvSpPr>
        <p:spPr>
          <a:xfrm>
            <a:off x="971600" y="5006311"/>
            <a:ext cx="7297572" cy="611659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Key trick: linearize by adding monomial coordinates.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allAtOnce" animBg="1"/>
      <p:bldP spid="7" grpId="0" animBg="1"/>
      <p:bldP spid="8" grpId="0" animBg="1"/>
      <p:bldP spid="9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5300B-69C4-F284-9A54-2A9E69988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CFC77639-884B-0BCA-2751-2597385FD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Kalai’s problem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C0FC1F78-DCDB-AE7D-F500-B9ACCFB059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08" y="1916832"/>
                <a:ext cx="8964488" cy="2408929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Problem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G. Kalai ~70’s</a:t>
                </a:r>
                <a:r>
                  <a:rPr lang="en-US" altLang="en-US" sz="2000" dirty="0"/>
                  <a:t>]: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What is the least integer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/>
                  <a:t> any set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of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points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in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can be partitioned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any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2000" dirty="0">
                    <a:solidFill>
                      <a:srgbClr val="7030A0"/>
                    </a:solidFill>
                  </a:rPr>
                  <a:t>-convex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set containing </a:t>
                </a:r>
                <a:r>
                  <a:rPr lang="en-US" altLang="en-US" sz="20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A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must intersect any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2000" dirty="0">
                    <a:solidFill>
                      <a:srgbClr val="7030A0"/>
                    </a:solidFill>
                  </a:rPr>
                  <a:t>-convex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set containing </a:t>
                </a:r>
                <a:r>
                  <a:rPr lang="en-US" altLang="en-US" sz="20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B ?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Radon’s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Thm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is equivalent to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,1)=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C0FC1F78-DCDB-AE7D-F500-B9ACCFB059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08" y="1916832"/>
                <a:ext cx="8964488" cy="2408929"/>
              </a:xfrm>
              <a:prstGeom prst="rect">
                <a:avLst/>
              </a:prstGeom>
              <a:blipFill>
                <a:blip r:embed="rId3"/>
                <a:stretch>
                  <a:fillRect l="-748" t="-1263" r="-1361" b="-328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5B5886F8-DCF3-1141-7027-CE0AF58D58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60" y="908720"/>
                <a:ext cx="8964488" cy="870046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u="sng" dirty="0"/>
                  <a:t>Def:</a:t>
                </a:r>
                <a:r>
                  <a:rPr lang="en-US" altLang="en-US" sz="2000" dirty="0"/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Call a set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convex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if it is the union of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2000" dirty="0"/>
                  <a:t> convex sets.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5B5886F8-DCF3-1141-7027-CE0AF58D5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60" y="908720"/>
                <a:ext cx="8964488" cy="870046"/>
              </a:xfrm>
              <a:prstGeom prst="rect">
                <a:avLst/>
              </a:prstGeom>
              <a:blipFill>
                <a:blip r:embed="rId4"/>
                <a:stretch>
                  <a:fillRect l="-748" t="-3497" b="-1118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CE34B0EA-4884-278E-04B5-CCC25D42E1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4581128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 err="1"/>
                  <a:t>Thm</a:t>
                </a:r>
                <a:r>
                  <a:rPr lang="en-US" altLang="en-US" sz="2000" dirty="0"/>
                  <a:t>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Bárány-Kalai ‘21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exists! 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twr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CE34B0EA-4884-278E-04B5-CCC25D42E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4581128"/>
                <a:ext cx="8964488" cy="400110"/>
              </a:xfrm>
              <a:prstGeom prst="rect">
                <a:avLst/>
              </a:prstGeom>
              <a:blipFill>
                <a:blip r:embed="rId5"/>
                <a:stretch>
                  <a:fillRect l="-748" t="-7576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30FEC551-F41F-39E7-C801-8889780780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5085184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 err="1"/>
                  <a:t>Thm</a:t>
                </a:r>
                <a:r>
                  <a:rPr lang="en-US" altLang="en-US" sz="2000" dirty="0"/>
                  <a:t>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20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 ‘26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 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30FEC551-F41F-39E7-C801-888978078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5085184"/>
                <a:ext cx="8964488" cy="400110"/>
              </a:xfrm>
              <a:prstGeom prst="rect">
                <a:avLst/>
              </a:prstGeom>
              <a:blipFill>
                <a:blip r:embed="rId6"/>
                <a:stretch>
                  <a:fillRect l="-748" t="-7576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19289994-2E0F-6714-31E5-B7B39B7F8C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5589240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Chen-Ge-Shu-Wang-Xu ’26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&gt;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𝑑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19289994-2E0F-6714-31E5-B7B39B7F8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5589240"/>
                <a:ext cx="8964488" cy="400110"/>
              </a:xfrm>
              <a:prstGeom prst="rect">
                <a:avLst/>
              </a:prstGeom>
              <a:blipFill>
                <a:blip r:embed="rId7"/>
                <a:stretch>
                  <a:fillRect l="-748" t="-9091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249FE13B-4AC1-C802-C288-F1DDDC7C09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6165304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Ge-Shu-Xu ’26+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&gt;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𝑑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∀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≥4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249FE13B-4AC1-C802-C288-F1DDDC7C0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6165304"/>
                <a:ext cx="8964488" cy="400110"/>
              </a:xfrm>
              <a:prstGeom prst="rect">
                <a:avLst/>
              </a:prstGeom>
              <a:blipFill>
                <a:blip r:embed="rId8"/>
                <a:stretch>
                  <a:fillRect l="-748" t="-7576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8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3" grpId="0" animBg="1"/>
      <p:bldP spid="4" grpId="0" animBg="1"/>
      <p:bldP spid="6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The Veronese map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2"/>
              <p:cNvSpPr/>
              <p:nvPr/>
            </p:nvSpPr>
            <p:spPr>
              <a:xfrm>
                <a:off x="0" y="837808"/>
                <a:ext cx="9036496" cy="1152128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The degree-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Veronese map sends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to all (non constant) monomials of degree </a:t>
                </a:r>
                <a14:m>
                  <m:oMath xmlns:m="http://schemas.openxmlformats.org/officeDocument/2006/math">
                    <m:r>
                      <a:rPr lang="en-US" sz="18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8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.</a:t>
                </a:r>
                <a:endParaRPr lang="en-US" sz="1800" dirty="0"/>
              </a:p>
            </p:txBody>
          </p:sp>
        </mc:Choice>
        <mc:Fallback xmlns="">
          <p:sp>
            <p:nvSpPr>
              <p:cNvPr id="4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37808"/>
                <a:ext cx="9036496" cy="1152128"/>
              </a:xfrm>
              <a:prstGeom prst="rect">
                <a:avLst/>
              </a:prstGeom>
              <a:blipFill>
                <a:blip r:embed="rId3"/>
                <a:stretch>
                  <a:fillRect l="-67" r="-67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640080" y="1783080"/>
                <a:ext cx="7543800" cy="884704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0" dirty="0" err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Pr>
                        <m:e>
                          <m:r>
                            <a:rPr lang="en-US" sz="2000" i="0" dirty="0" err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𝜈</m:t>
                          </m:r>
                        </m:e>
                        <m:sub>
                          <m:r>
                            <a:rPr lang="en-US" sz="2000" i="0" dirty="0" err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𝑟</m:t>
                          </m:r>
                        </m:sub>
                      </m:sSub>
                      <m:r>
                        <a:rPr lang="en-US" sz="2000" i="0" dirty="0" err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:</m:t>
                      </m:r>
                      <m:r>
                        <a:rPr lang="en-US" sz="2000" i="0" dirty="0" err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𝑅</m:t>
                      </m:r>
                      <m:r>
                        <a:rPr lang="en-US" sz="2000" i="0" dirty="0" err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ᵈ→</m:t>
                      </m:r>
                      <m:r>
                        <a:rPr lang="en-US" sz="2000" i="0" dirty="0" err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𝑅</m:t>
                      </m:r>
                      <m:r>
                        <a:rPr lang="en-US" sz="2000" i="0" dirty="0" err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ᴹ,   </m:t>
                      </m:r>
                      <m:r>
                        <m:rPr>
                          <m:sty m:val="p"/>
                        </m:rPr>
                        <a:rPr 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M</m:t>
                      </m:r>
                      <m:r>
                        <a:rPr 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=</m:t>
                      </m:r>
                      <m:d>
                        <m:d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d</m:t>
                              </m:r>
                              <m: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r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r</m:t>
                              </m:r>
                            </m:den>
                          </m:f>
                        </m:e>
                      </m:d>
                      <m:r>
                        <a:rPr 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−</m:t>
                      </m:r>
                      <m:r>
                        <a:rPr lang="en-US" sz="200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1783080"/>
                <a:ext cx="7543800" cy="8847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4"/>
              <p:cNvSpPr/>
              <p:nvPr/>
            </p:nvSpPr>
            <p:spPr>
              <a:xfrm>
                <a:off x="539552" y="2492896"/>
                <a:ext cx="7488832" cy="1152128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𝜈</m:t>
                          </m:r>
                        </m:e>
                        <m:sub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d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𝑥</m:t>
                          </m:r>
                        </m:e>
                      </m:d>
                      <m:r>
                        <a:rPr lang="en-US" sz="2000" i="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=</m:t>
                      </m:r>
                      <m:sSub>
                        <m:sSub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𝛼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20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1≤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0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≤</m:t>
                          </m:r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𝑟</m:t>
                          </m:r>
                        </m:sub>
                      </m:sSub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=(</m:t>
                      </m:r>
                      <m:sSubSup>
                        <m:sSubSupPr>
                          <m:ctrlP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SupPr>
                        <m:e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1</m:t>
                          </m:r>
                        </m:sub>
                        <m:sup>
                          <m:d>
                            <m:dPr>
                              <m:ctrlPr>
                                <a:rPr 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sup>
                      </m:sSubSup>
                      <m:r>
                        <a:rPr 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⋅⋅⋅</m:t>
                      </m:r>
                      <m:sSubSup>
                        <m:sSubSupPr>
                          <m:ctrlP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SupPr>
                        <m:e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𝑑</m:t>
                          </m:r>
                        </m:sub>
                        <m:sup>
                          <m:d>
                            <m:dPr>
                              <m:ctrlPr>
                                <a:rPr 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</m:d>
                        </m:sup>
                      </m:sSubSup>
                      <m:sSub>
                        <m:sSubPr>
                          <m:ctrlP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Pr>
                        <m:e>
                          <m: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)</m:t>
                          </m:r>
                        </m:e>
                        <m:sub>
                          <m:d>
                            <m:dPr>
                              <m:ctrl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0 &lt; </m:t>
                              </m:r>
                              <m:sSub>
                                <m:sSubPr>
                                  <m:ctrlP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+...+</m:t>
                              </m:r>
                              <m:sSub>
                                <m:sSubPr>
                                  <m:ctrlP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sz="20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  <m:t>𝑑</m:t>
                                  </m:r>
                                </m:sub>
                              </m:sSub>
                              <m: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 ≤ </m:t>
                              </m:r>
                              <m: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𝑟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492896"/>
                <a:ext cx="7488832" cy="11521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5"/>
              <p:cNvSpPr/>
              <p:nvPr/>
            </p:nvSpPr>
            <p:spPr>
              <a:xfrm>
                <a:off x="914400" y="3634740"/>
                <a:ext cx="7315200" cy="32004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Example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:</a:t>
                </a:r>
                <a:endParaRPr lang="en-US" sz="2000" dirty="0"/>
              </a:p>
            </p:txBody>
          </p:sp>
        </mc:Choice>
        <mc:Fallback xmlns="">
          <p:sp>
            <p:nvSpPr>
              <p:cNvPr id="7" name="Tex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3634740"/>
                <a:ext cx="7315200" cy="320040"/>
              </a:xfrm>
              <a:prstGeom prst="rect">
                <a:avLst/>
              </a:prstGeom>
              <a:blipFill>
                <a:blip r:embed="rId6"/>
                <a:stretch>
                  <a:fillRect t="-20755" b="-4528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6"/>
          <p:cNvSpPr/>
          <p:nvPr/>
        </p:nvSpPr>
        <p:spPr>
          <a:xfrm>
            <a:off x="1828800" y="4251960"/>
            <a:ext cx="54864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(x,y)  ↦  (x, y, x², xy, y²)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Polynomial inequalities become halfspaces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2"/>
              <p:cNvSpPr/>
              <p:nvPr/>
            </p:nvSpPr>
            <p:spPr>
              <a:xfrm>
                <a:off x="914400" y="960120"/>
                <a:ext cx="7315200" cy="32004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Write a degree-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polynomial as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960120"/>
                <a:ext cx="7315200" cy="320040"/>
              </a:xfrm>
              <a:prstGeom prst="rect">
                <a:avLst/>
              </a:prstGeom>
              <a:blipFill>
                <a:blip r:embed="rId3"/>
                <a:stretch>
                  <a:fillRect t="-23077" b="-46154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1508760" y="1691640"/>
                <a:ext cx="6126480" cy="50292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𝑝</m:t>
                      </m:r>
                      <m:d>
                        <m:d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d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𝑥</m:t>
                          </m:r>
                        </m:e>
                      </m:d>
                      <m:r>
                        <a:rPr lang="en-US" sz="2000" i="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=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𝑎</m:t>
                      </m:r>
                      <m:r>
                        <a:rPr lang="en-US" sz="2000" i="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₀+</m:t>
                      </m:r>
                      <m:sSub>
                        <m:sSub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𝛴</m:t>
                          </m:r>
                        </m:e>
                        <m:sub>
                          <m:r>
                            <a:rPr lang="en-US" sz="20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1≤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0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≤</m:t>
                          </m:r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𝑟</m:t>
                          </m:r>
                        </m:sub>
                      </m:sSub>
                      <m:sSub>
                        <m:sSub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𝑎</m:t>
                          </m:r>
                        </m:e>
                        <m:sub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𝛼</m:t>
                          </m:r>
                        </m:sub>
                      </m:sSub>
                      <m:sSup>
                        <m:sSup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p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𝑥</m:t>
                          </m:r>
                        </m:e>
                        <m:sup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𝛼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760" y="1691640"/>
                <a:ext cx="6126480" cy="5029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4"/>
              <p:cNvSpPr/>
              <p:nvPr/>
            </p:nvSpPr>
            <p:spPr>
              <a:xfrm>
                <a:off x="914400" y="2651760"/>
                <a:ext cx="7315200" cy="32004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After the change of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sz="20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:</a:t>
                </a:r>
                <a:endParaRPr lang="en-US" sz="2000" dirty="0"/>
              </a:p>
            </p:txBody>
          </p:sp>
        </mc:Choice>
        <mc:Fallback xmlns=""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2651760"/>
                <a:ext cx="7315200" cy="320040"/>
              </a:xfrm>
              <a:prstGeom prst="rect">
                <a:avLst/>
              </a:prstGeom>
              <a:blipFill>
                <a:blip r:embed="rId5"/>
                <a:stretch>
                  <a:fillRect t="-22642" b="-4528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5"/>
              <p:cNvSpPr/>
              <p:nvPr/>
            </p:nvSpPr>
            <p:spPr>
              <a:xfrm>
                <a:off x="1371600" y="3291840"/>
                <a:ext cx="6400800" cy="50292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𝑝</m:t>
                      </m:r>
                      <m:d>
                        <m:d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d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𝑥</m:t>
                          </m:r>
                        </m:e>
                      </m:d>
                      <m:r>
                        <a:rPr lang="en-US" sz="2000" i="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≥0⇔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𝑎</m:t>
                      </m:r>
                      <m:r>
                        <a:rPr lang="en-US" sz="2000" i="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₀+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𝛴</m:t>
                      </m:r>
                      <m:sSub>
                        <m:sSub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𝑎</m:t>
                          </m:r>
                        </m:e>
                        <m:sub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𝛼</m:t>
                          </m:r>
                        </m:sub>
                      </m:sSub>
                      <m:sSub>
                        <m:sSub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𝑧</m:t>
                          </m:r>
                        </m:e>
                        <m:sub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𝛼</m:t>
                          </m:r>
                        </m:sub>
                      </m:sSub>
                      <m:r>
                        <a:rPr lang="en-US" sz="2000" i="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≥0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3291840"/>
                <a:ext cx="6400800" cy="5029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hape 6"/>
          <p:cNvSpPr/>
          <p:nvPr/>
        </p:nvSpPr>
        <p:spPr>
          <a:xfrm>
            <a:off x="179512" y="4526280"/>
            <a:ext cx="8208912" cy="1206976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7"/>
              <p:cNvSpPr/>
              <p:nvPr/>
            </p:nvSpPr>
            <p:spPr>
              <a:xfrm>
                <a:off x="179513" y="4772173"/>
                <a:ext cx="8064895" cy="788374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Thus a polynomial range is the preimage of a halfspace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9" name="Tex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4772173"/>
                <a:ext cx="8064895" cy="7883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VC-dimension bound for polynomial ranges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8138160" cy="594360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p:sp>
        <p:nvSpPr>
          <p:cNvPr id="5" name="Text 3"/>
          <p:cNvSpPr/>
          <p:nvPr/>
        </p:nvSpPr>
        <p:spPr>
          <a:xfrm>
            <a:off x="640080" y="1069848"/>
            <a:ext cx="7863840" cy="4480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2000" u="sng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Proof</a:t>
            </a:r>
            <a:r>
              <a:rPr lang="en-US" sz="2000" b="1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: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For degree-</a:t>
            </a: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r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polynomial inequalities in </a:t>
            </a: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ℝᵈ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,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4"/>
              <p:cNvSpPr/>
              <p:nvPr/>
            </p:nvSpPr>
            <p:spPr>
              <a:xfrm>
                <a:off x="1979712" y="1772816"/>
                <a:ext cx="5538936" cy="843904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𝑉𝐶</m:t>
                      </m:r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−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𝑑𝑖𝑚</m:t>
                      </m:r>
                      <m:d>
                        <m:d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sSubPr>
                            <m:e>
                              <m: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𝑑</m:t>
                              </m:r>
                              <m:r>
                                <a:rPr lang="en-US" sz="2000" i="0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,</m:t>
                              </m:r>
                              <m: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𝑟</m:t>
                              </m:r>
                            </m:sub>
                          </m:sSub>
                        </m:e>
                      </m:d>
                      <m:r>
                        <a:rPr lang="en-US" sz="2000" i="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≤</m:t>
                      </m:r>
                      <m:d>
                        <m:d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d</m:t>
                              </m:r>
                              <m: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r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r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1772816"/>
                <a:ext cx="5538936" cy="8439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5"/>
          <p:cNvSpPr/>
          <p:nvPr/>
        </p:nvSpPr>
        <p:spPr>
          <a:xfrm>
            <a:off x="914400" y="2788920"/>
            <a:ext cx="731520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Proof: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6"/>
              <p:cNvSpPr/>
              <p:nvPr/>
            </p:nvSpPr>
            <p:spPr>
              <a:xfrm>
                <a:off x="914400" y="3337560"/>
                <a:ext cx="7474024" cy="118872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Polynomial inequalities are preimages of </a:t>
                </a:r>
                <a:r>
                  <a:rPr lang="en-US" sz="2000" dirty="0" err="1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halfspaces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000" i="0" dirty="0">
                    <a:solidFill>
                      <a:srgbClr val="FF0000"/>
                    </a:solidFill>
                    <a:latin typeface="+mj-lt"/>
                  </a:rPr>
                  <a:t>ᴹ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,</a:t>
                </a:r>
                <a:endParaRPr lang="en-US" sz="2000" dirty="0"/>
              </a:p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and </a:t>
                </a:r>
                <a:r>
                  <a:rPr lang="en-US" sz="2000" dirty="0" err="1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halfspaces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in </a:t>
                </a:r>
                <a:r>
                  <a:rPr lang="en-US" sz="20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ℝᴹ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have VC-dimension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0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8" name="Tex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3337560"/>
                <a:ext cx="7474024" cy="11887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7"/>
              <p:cNvSpPr/>
              <p:nvPr/>
            </p:nvSpPr>
            <p:spPr>
              <a:xfrm>
                <a:off x="1259632" y="4754880"/>
                <a:ext cx="6624736" cy="77152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19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𝑀</m:t>
                      </m:r>
                      <m:r>
                        <a:rPr lang="en-US" sz="190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</a:rPr>
                        <m:t>+1=</m:t>
                      </m:r>
                      <m:d>
                        <m:dPr>
                          <m:ctrlPr>
                            <a:rPr lang="en-US" sz="19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19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fPr>
                            <m:num>
                              <m:r>
                                <a:rPr lang="en-US" sz="19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𝑑</m:t>
                              </m:r>
                              <m:r>
                                <a:rPr lang="en-US" sz="190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+</m:t>
                              </m:r>
                              <m:r>
                                <a:rPr lang="en-US" sz="19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𝑟</m:t>
                              </m:r>
                            </m:num>
                            <m:den>
                              <m:r>
                                <a:rPr lang="en-US" sz="19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  <m:t>𝑟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9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754880"/>
                <a:ext cx="6624736" cy="7715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/>
              <p:cNvSpPr txBox="1">
                <a:spLocks noChangeArrowheads="1"/>
              </p:cNvSpPr>
              <p:nvPr/>
            </p:nvSpPr>
            <p:spPr bwMode="auto">
              <a:xfrm>
                <a:off x="762000" y="304800"/>
                <a:ext cx="7620000" cy="6562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u="sng" dirty="0">
                    <a:solidFill>
                      <a:srgbClr val="000000"/>
                    </a:solidFill>
                  </a:rPr>
                  <a:t>Convex sets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altLang="en-US" sz="3600" u="sng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80579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000" y="304800"/>
                <a:ext cx="7620000" cy="656270"/>
              </a:xfrm>
              <a:prstGeom prst="rect">
                <a:avLst/>
              </a:prstGeom>
              <a:blipFill>
                <a:blip r:embed="rId4"/>
                <a:stretch>
                  <a:fillRect t="-2778" b="-277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DE2318E2-ABFC-BDD8-EE22-9535AAF2B231}"/>
                  </a:ext>
                </a:extLst>
              </p14:cNvPr>
              <p14:cNvContentPartPr/>
              <p14:nvPr/>
            </p14:nvContentPartPr>
            <p14:xfrm>
              <a:off x="1094571" y="4235944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DE2318E2-ABFC-BDD8-EE22-9535AAF2B23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5571" y="4226944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 Box 23" descr="Weave">
                <a:extLst>
                  <a:ext uri="{FF2B5EF4-FFF2-40B4-BE49-F238E27FC236}">
                    <a16:creationId xmlns:a16="http://schemas.microsoft.com/office/drawing/2014/main" id="{D4581214-59E4-B952-A1C5-4670AF749C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1152798"/>
                <a:ext cx="8964488" cy="102220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is called </a:t>
                </a:r>
                <a:r>
                  <a:rPr lang="en-US" altLang="en-US" b="1" u="sng" dirty="0">
                    <a:solidFill>
                      <a:srgbClr val="000000"/>
                    </a:solidFill>
                  </a:rPr>
                  <a:t>convex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If for any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en-US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dirty="0">
                    <a:solidFill>
                      <a:srgbClr val="000000"/>
                    </a:solidFill>
                  </a:rPr>
                  <a:t>the line segment </a:t>
                </a:r>
                <a14:m>
                  <m:oMath xmlns:m="http://schemas.openxmlformats.org/officeDocument/2006/math">
                    <m:r>
                      <a:rPr lang="en-US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m:rPr>
                        <m:sty m:val="p"/>
                      </m:rP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⊂</m:t>
                    </m:r>
                    <m:r>
                      <m:rPr>
                        <m:sty m:val="p"/>
                      </m:rP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  <a:endParaRPr lang="en-US" altLang="en-US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5" name="Text Box 23" descr="Weave">
                <a:extLst>
                  <a:ext uri="{FF2B5EF4-FFF2-40B4-BE49-F238E27FC236}">
                    <a16:creationId xmlns:a16="http://schemas.microsoft.com/office/drawing/2014/main" id="{D4581214-59E4-B952-A1C5-4670AF749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152798"/>
                <a:ext cx="8964488" cy="1022203"/>
              </a:xfrm>
              <a:prstGeom prst="rect">
                <a:avLst/>
              </a:prstGeom>
              <a:blipFill>
                <a:blip r:embed="rId7"/>
                <a:stretch>
                  <a:fillRect l="-1020" t="-3571" b="-1309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0BE722F-20E5-B009-CCBA-66DA52BBED7D}"/>
              </a:ext>
            </a:extLst>
          </p:cNvPr>
          <p:cNvSpPr/>
          <p:nvPr/>
        </p:nvSpPr>
        <p:spPr bwMode="auto">
          <a:xfrm>
            <a:off x="5618272" y="2924944"/>
            <a:ext cx="3130192" cy="2208759"/>
          </a:xfrm>
          <a:custGeom>
            <a:avLst/>
            <a:gdLst>
              <a:gd name="connsiteX0" fmla="*/ 1087094 w 3130192"/>
              <a:gd name="connsiteY0" fmla="*/ 1879791 h 2208759"/>
              <a:gd name="connsiteX1" fmla="*/ 3122928 w 3130192"/>
              <a:gd name="connsiteY1" fmla="*/ 2086825 h 2208759"/>
              <a:gd name="connsiteX2" fmla="*/ 302090 w 3130192"/>
              <a:gd name="connsiteY2" fmla="*/ 16486 h 2208759"/>
              <a:gd name="connsiteX3" fmla="*/ 164067 w 3130192"/>
              <a:gd name="connsiteY3" fmla="*/ 1155173 h 2208759"/>
              <a:gd name="connsiteX4" fmla="*/ 1087094 w 3130192"/>
              <a:gd name="connsiteY4" fmla="*/ 1879791 h 2208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0192" h="2208759">
                <a:moveTo>
                  <a:pt x="1087094" y="1879791"/>
                </a:moveTo>
                <a:cubicBezTo>
                  <a:pt x="1580237" y="2035066"/>
                  <a:pt x="3253762" y="2397376"/>
                  <a:pt x="3122928" y="2086825"/>
                </a:cubicBezTo>
                <a:cubicBezTo>
                  <a:pt x="2992094" y="1776274"/>
                  <a:pt x="795233" y="171761"/>
                  <a:pt x="302090" y="16486"/>
                </a:cubicBezTo>
                <a:cubicBezTo>
                  <a:pt x="-191053" y="-138789"/>
                  <a:pt x="38984" y="846060"/>
                  <a:pt x="164067" y="1155173"/>
                </a:cubicBezTo>
                <a:cubicBezTo>
                  <a:pt x="289150" y="1464286"/>
                  <a:pt x="593951" y="1724516"/>
                  <a:pt x="1087094" y="1879791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  <a:ln w="25400" cap="flat" cmpd="sng" algn="ctr">
            <a:solidFill>
              <a:schemeClr val="tx1">
                <a:alpha val="39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A8291E5-6761-584F-BF56-7B9E2F11D834}"/>
              </a:ext>
            </a:extLst>
          </p:cNvPr>
          <p:cNvSpPr/>
          <p:nvPr/>
        </p:nvSpPr>
        <p:spPr bwMode="auto">
          <a:xfrm>
            <a:off x="5836477" y="3378696"/>
            <a:ext cx="144016" cy="122312"/>
          </a:xfrm>
          <a:prstGeom prst="ellipse">
            <a:avLst/>
          </a:prstGeom>
          <a:solidFill>
            <a:srgbClr val="00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8D83E79-9609-ECE9-D3E0-9812E4CAB70C}"/>
              </a:ext>
            </a:extLst>
          </p:cNvPr>
          <p:cNvSpPr/>
          <p:nvPr/>
        </p:nvSpPr>
        <p:spPr bwMode="auto">
          <a:xfrm>
            <a:off x="7564669" y="4517504"/>
            <a:ext cx="144016" cy="122312"/>
          </a:xfrm>
          <a:prstGeom prst="ellipse">
            <a:avLst/>
          </a:prstGeom>
          <a:solidFill>
            <a:srgbClr val="00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FCF4CF-865E-7721-5B38-DC710341F591}"/>
              </a:ext>
            </a:extLst>
          </p:cNvPr>
          <p:cNvCxnSpPr/>
          <p:nvPr/>
        </p:nvCxnSpPr>
        <p:spPr bwMode="auto">
          <a:xfrm>
            <a:off x="5908485" y="3466504"/>
            <a:ext cx="1739818" cy="108627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5F0F1-0853-84E3-BB1D-4E7379020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BD297B00-4EC1-9F2C-69A2-9F8AB19C7D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0" y="304800"/>
                <a:ext cx="7620000" cy="6562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u="sng" dirty="0">
                    <a:solidFill>
                      <a:srgbClr val="000000"/>
                    </a:solidFill>
                  </a:rPr>
                  <a:t>Convex sets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altLang="en-US" sz="3600" u="sng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80579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000" y="304800"/>
                <a:ext cx="7620000" cy="656270"/>
              </a:xfrm>
              <a:prstGeom prst="rect">
                <a:avLst/>
              </a:prstGeom>
              <a:blipFill>
                <a:blip r:embed="rId4"/>
                <a:stretch>
                  <a:fillRect t="-2778" b="-277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DFEF85D-38AE-E483-9A1A-505901AC0B86}"/>
                  </a:ext>
                </a:extLst>
              </p14:cNvPr>
              <p14:cNvContentPartPr/>
              <p14:nvPr/>
            </p14:nvContentPartPr>
            <p14:xfrm>
              <a:off x="1094571" y="4235944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DE2318E2-ABFC-BDD8-EE22-9535AAF2B23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5571" y="4226944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 Box 23" descr="Weave">
            <a:extLst>
              <a:ext uri="{FF2B5EF4-FFF2-40B4-BE49-F238E27FC236}">
                <a16:creationId xmlns:a16="http://schemas.microsoft.com/office/drawing/2014/main" id="{94BD5796-0C82-BD4B-A2FC-53EB56C69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797015"/>
            <a:ext cx="8964488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b="1" u="sng" dirty="0">
                <a:solidFill>
                  <a:srgbClr val="000000"/>
                </a:solidFill>
              </a:rPr>
              <a:t>Note:</a:t>
            </a:r>
          </a:p>
          <a:p>
            <a:pPr algn="l">
              <a:spcBef>
                <a:spcPct val="50000"/>
              </a:spcBef>
            </a:pPr>
            <a:r>
              <a:rPr lang="en-US" altLang="en-US" dirty="0">
                <a:solidFill>
                  <a:srgbClr val="000000"/>
                </a:solidFill>
              </a:rPr>
              <a:t>Intersection of convex sets is convex.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809C0BED-C7C6-DED1-50E4-7EC68FFF1C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1152798"/>
                <a:ext cx="8964488" cy="102220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is called </a:t>
                </a:r>
                <a:r>
                  <a:rPr lang="en-US" altLang="en-US" b="1" u="sng" dirty="0">
                    <a:solidFill>
                      <a:srgbClr val="000000"/>
                    </a:solidFill>
                  </a:rPr>
                  <a:t>convex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If for any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en-US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dirty="0">
                    <a:solidFill>
                      <a:srgbClr val="000000"/>
                    </a:solidFill>
                  </a:rPr>
                  <a:t>the line segment </a:t>
                </a:r>
                <a14:m>
                  <m:oMath xmlns:m="http://schemas.openxmlformats.org/officeDocument/2006/math">
                    <m:r>
                      <a:rPr lang="en-US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m:rPr>
                        <m:sty m:val="p"/>
                      </m:rP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⊂</m:t>
                    </m:r>
                    <m:r>
                      <m:rPr>
                        <m:sty m:val="p"/>
                      </m:rP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  <a:endParaRPr lang="en-US" altLang="en-US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809C0BED-C7C6-DED1-50E4-7EC68FFF1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152798"/>
                <a:ext cx="8964488" cy="1022203"/>
              </a:xfrm>
              <a:prstGeom prst="rect">
                <a:avLst/>
              </a:prstGeom>
              <a:blipFill>
                <a:blip r:embed="rId7"/>
                <a:stretch>
                  <a:fillRect l="-1020" t="-3571" b="-1309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590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48D2F-6AEF-A558-E0A7-4783D55B2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E58EE2E5-C376-C120-8F02-3E62312692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0" y="304800"/>
                <a:ext cx="7620000" cy="6562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u="sng" dirty="0">
                    <a:solidFill>
                      <a:srgbClr val="000000"/>
                    </a:solidFill>
                  </a:rPr>
                  <a:t>Convex sets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3600" i="1" u="sng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altLang="en-US" sz="3600" u="sng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80579" name="Text Box 3">
                <a:extLst>
                  <a:ext uri="{FF2B5EF4-FFF2-40B4-BE49-F238E27FC236}">
                    <a16:creationId xmlns:a16="http://schemas.microsoft.com/office/drawing/2014/main" id="{E58EE2E5-C376-C120-8F02-3E6231269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000" y="304800"/>
                <a:ext cx="7620000" cy="656270"/>
              </a:xfrm>
              <a:prstGeom prst="rect">
                <a:avLst/>
              </a:prstGeom>
              <a:blipFill>
                <a:blip r:embed="rId3"/>
                <a:stretch>
                  <a:fillRect t="-2778" b="-277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23" descr="Weave">
                <a:extLst>
                  <a:ext uri="{FF2B5EF4-FFF2-40B4-BE49-F238E27FC236}">
                    <a16:creationId xmlns:a16="http://schemas.microsoft.com/office/drawing/2014/main" id="{286CDF5E-CA6A-D4CD-0FA7-A1992AF96F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6512" y="5021151"/>
                <a:ext cx="8964488" cy="157620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Given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not necessarily convex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Define Convex-Hull of </a:t>
                </a:r>
                <a14:m>
                  <m:oMath xmlns:m="http://schemas.openxmlformats.org/officeDocument/2006/math">
                    <m:r>
                      <a:rPr lang="en-US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CH</m:t>
                    </m:r>
                    <m:r>
                      <a:rPr lang="en-US" alt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= </a:t>
                </a:r>
                <a:r>
                  <a:rPr lang="en-US" altLang="en-US" dirty="0">
                    <a:solidFill>
                      <a:srgbClr val="000000"/>
                    </a:solidFill>
                  </a:rPr>
                  <a:t> “smallest convex set containing </a:t>
                </a:r>
                <a14:m>
                  <m:oMath xmlns:m="http://schemas.openxmlformats.org/officeDocument/2006/math">
                    <m:r>
                      <a:rPr lang="en-US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”</a:t>
                </a:r>
                <a:endParaRPr lang="en-US" altLang="en-US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 Box 23" descr="Weave">
                <a:extLst>
                  <a:ext uri="{FF2B5EF4-FFF2-40B4-BE49-F238E27FC236}">
                    <a16:creationId xmlns:a16="http://schemas.microsoft.com/office/drawing/2014/main" id="{286CDF5E-CA6A-D4CD-0FA7-A1992AF96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512" y="5021151"/>
                <a:ext cx="8964488" cy="1576201"/>
              </a:xfrm>
              <a:prstGeom prst="rect">
                <a:avLst/>
              </a:prstGeom>
              <a:blipFill>
                <a:blip r:embed="rId7"/>
                <a:stretch>
                  <a:fillRect l="-1020" t="-2326" b="-852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A754A3F9-834B-A9DC-9E48-BA7CEED504F8}"/>
              </a:ext>
            </a:extLst>
          </p:cNvPr>
          <p:cNvGrpSpPr/>
          <p:nvPr/>
        </p:nvGrpSpPr>
        <p:grpSpPr>
          <a:xfrm>
            <a:off x="6632074" y="3156059"/>
            <a:ext cx="1972374" cy="1641441"/>
            <a:chOff x="6632074" y="3156059"/>
            <a:chExt cx="1972374" cy="1641441"/>
          </a:xfrm>
          <a:solidFill>
            <a:schemeClr val="accent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B9E2BBB-4252-72D1-E8F1-E5E1E03F69C7}"/>
                </a:ext>
              </a:extLst>
            </p:cNvPr>
            <p:cNvSpPr/>
            <p:nvPr/>
          </p:nvSpPr>
          <p:spPr bwMode="auto">
            <a:xfrm>
              <a:off x="6632074" y="3881165"/>
              <a:ext cx="69447" cy="72356"/>
            </a:xfrm>
            <a:prstGeom prst="ellipse">
              <a:avLst/>
            </a:prstGeom>
            <a:grp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4B5482D-90DA-8B0A-4319-811F62153027}"/>
                </a:ext>
              </a:extLst>
            </p:cNvPr>
            <p:cNvSpPr/>
            <p:nvPr/>
          </p:nvSpPr>
          <p:spPr bwMode="auto">
            <a:xfrm>
              <a:off x="7025246" y="3271197"/>
              <a:ext cx="69447" cy="72356"/>
            </a:xfrm>
            <a:prstGeom prst="ellipse">
              <a:avLst/>
            </a:prstGeom>
            <a:grp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89C88A5-1853-BBC4-5BFB-1433801FECDE}"/>
                </a:ext>
              </a:extLst>
            </p:cNvPr>
            <p:cNvSpPr/>
            <p:nvPr/>
          </p:nvSpPr>
          <p:spPr bwMode="auto">
            <a:xfrm>
              <a:off x="8535001" y="4725144"/>
              <a:ext cx="69447" cy="72356"/>
            </a:xfrm>
            <a:prstGeom prst="ellipse">
              <a:avLst/>
            </a:prstGeom>
            <a:grp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0527F5A-D288-47B4-E892-5A6421935519}"/>
                </a:ext>
              </a:extLst>
            </p:cNvPr>
            <p:cNvSpPr/>
            <p:nvPr/>
          </p:nvSpPr>
          <p:spPr bwMode="auto">
            <a:xfrm>
              <a:off x="7369341" y="3156059"/>
              <a:ext cx="69447" cy="72356"/>
            </a:xfrm>
            <a:prstGeom prst="ellipse">
              <a:avLst/>
            </a:prstGeom>
            <a:grp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2791EF6-F7A7-A3EA-3E41-28D9251EA1BF}"/>
                </a:ext>
              </a:extLst>
            </p:cNvPr>
            <p:cNvSpPr/>
            <p:nvPr/>
          </p:nvSpPr>
          <p:spPr bwMode="auto">
            <a:xfrm>
              <a:off x="7177646" y="3803783"/>
              <a:ext cx="69447" cy="72356"/>
            </a:xfrm>
            <a:prstGeom prst="ellipse">
              <a:avLst/>
            </a:prstGeom>
            <a:grp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231C4FD-A381-42E5-C498-0B5A9736BF5E}"/>
                </a:ext>
              </a:extLst>
            </p:cNvPr>
            <p:cNvSpPr/>
            <p:nvPr/>
          </p:nvSpPr>
          <p:spPr bwMode="auto">
            <a:xfrm>
              <a:off x="7438788" y="3803783"/>
              <a:ext cx="69447" cy="72356"/>
            </a:xfrm>
            <a:prstGeom prst="ellipse">
              <a:avLst/>
            </a:prstGeom>
            <a:grp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27A12B0-D030-280E-58AF-748358A7852C}"/>
                </a:ext>
              </a:extLst>
            </p:cNvPr>
            <p:cNvSpPr/>
            <p:nvPr/>
          </p:nvSpPr>
          <p:spPr bwMode="auto">
            <a:xfrm>
              <a:off x="8449461" y="3423597"/>
              <a:ext cx="69447" cy="72356"/>
            </a:xfrm>
            <a:prstGeom prst="ellipse">
              <a:avLst/>
            </a:prstGeom>
            <a:grp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E9B67CF-4654-47AC-308D-88419AD6202D}"/>
              </a:ext>
            </a:extLst>
          </p:cNvPr>
          <p:cNvSpPr/>
          <p:nvPr/>
        </p:nvSpPr>
        <p:spPr bwMode="auto">
          <a:xfrm>
            <a:off x="6669741" y="3188874"/>
            <a:ext cx="1897956" cy="1575227"/>
          </a:xfrm>
          <a:custGeom>
            <a:avLst/>
            <a:gdLst>
              <a:gd name="connsiteX0" fmla="*/ 0 w 1897956"/>
              <a:gd name="connsiteY0" fmla="*/ 729983 h 1575227"/>
              <a:gd name="connsiteX1" fmla="*/ 391886 w 1897956"/>
              <a:gd name="connsiteY1" fmla="*/ 84524 h 1575227"/>
              <a:gd name="connsiteX2" fmla="*/ 745351 w 1897956"/>
              <a:gd name="connsiteY2" fmla="*/ 0 h 1575227"/>
              <a:gd name="connsiteX3" fmla="*/ 1844168 w 1897956"/>
              <a:gd name="connsiteY3" fmla="*/ 268941 h 1575227"/>
              <a:gd name="connsiteX4" fmla="*/ 1897956 w 1897956"/>
              <a:gd name="connsiteY4" fmla="*/ 1575227 h 1575227"/>
              <a:gd name="connsiteX5" fmla="*/ 0 w 1897956"/>
              <a:gd name="connsiteY5" fmla="*/ 729983 h 157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97956" h="1575227">
                <a:moveTo>
                  <a:pt x="0" y="729983"/>
                </a:moveTo>
                <a:lnTo>
                  <a:pt x="391886" y="84524"/>
                </a:lnTo>
                <a:lnTo>
                  <a:pt x="745351" y="0"/>
                </a:lnTo>
                <a:lnTo>
                  <a:pt x="1844168" y="268941"/>
                </a:lnTo>
                <a:lnTo>
                  <a:pt x="1897956" y="1575227"/>
                </a:lnTo>
                <a:lnTo>
                  <a:pt x="0" y="72998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  <a:alpha val="9000"/>
                  <a:lumMod val="59000"/>
                  <a:lumOff val="4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23" descr="Weave">
                <a:extLst>
                  <a:ext uri="{FF2B5EF4-FFF2-40B4-BE49-F238E27FC236}">
                    <a16:creationId xmlns:a16="http://schemas.microsoft.com/office/drawing/2014/main" id="{A150A02B-FF4C-A517-B6F5-6ED9437DE4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1152798"/>
                <a:ext cx="8964488" cy="102220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is called </a:t>
                </a:r>
                <a:r>
                  <a:rPr lang="en-US" altLang="en-US" b="1" u="sng" dirty="0">
                    <a:solidFill>
                      <a:srgbClr val="000000"/>
                    </a:solidFill>
                  </a:rPr>
                  <a:t>convex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If for any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en-US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dirty="0">
                    <a:solidFill>
                      <a:srgbClr val="000000"/>
                    </a:solidFill>
                  </a:rPr>
                  <a:t>the line segment </a:t>
                </a:r>
                <a14:m>
                  <m:oMath xmlns:m="http://schemas.openxmlformats.org/officeDocument/2006/math">
                    <m:r>
                      <a:rPr lang="en-US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m:rPr>
                        <m:sty m:val="p"/>
                      </m:rP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⊂</m:t>
                    </m:r>
                    <m:r>
                      <m:rPr>
                        <m:sty m:val="p"/>
                      </m:rP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  <a:endParaRPr lang="en-US" altLang="en-US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 Box 23" descr="Weave">
                <a:extLst>
                  <a:ext uri="{FF2B5EF4-FFF2-40B4-BE49-F238E27FC236}">
                    <a16:creationId xmlns:a16="http://schemas.microsoft.com/office/drawing/2014/main" id="{A150A02B-FF4C-A517-B6F5-6ED9437DE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152798"/>
                <a:ext cx="8964488" cy="1022203"/>
              </a:xfrm>
              <a:prstGeom prst="rect">
                <a:avLst/>
              </a:prstGeom>
              <a:blipFill>
                <a:blip r:embed="rId8"/>
                <a:stretch>
                  <a:fillRect l="-1020" t="-3571" b="-1309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52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3300"/>
      </a:accent1>
      <a:accent2>
        <a:srgbClr val="0066FF"/>
      </a:accent2>
      <a:accent3>
        <a:srgbClr val="FFFFFF"/>
      </a:accent3>
      <a:accent4>
        <a:srgbClr val="000000"/>
      </a:accent4>
      <a:accent5>
        <a:srgbClr val="B8ADAA"/>
      </a:accent5>
      <a:accent6>
        <a:srgbClr val="005CE7"/>
      </a:accent6>
      <a:hlink>
        <a:srgbClr val="FF0000"/>
      </a:hlink>
      <a:folHlink>
        <a:srgbClr val="009900"/>
      </a:folHlink>
    </a:clrScheme>
    <a:fontScheme name="Default Design">
      <a:majorFont>
        <a:latin typeface="Comic Sans MS"/>
        <a:ea typeface=""/>
        <a:cs typeface="Times New Roman"/>
      </a:majorFont>
      <a:minorFont>
        <a:latin typeface="Comic Sans MS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cs typeface="Times New Roman" panose="02020603050405020304" pitchFamily="18" charset="0"/>
          </a:defRPr>
        </a:defPPr>
      </a:lstStyle>
    </a:spDef>
    <a:lnDef>
      <a:spPr bwMode="auto"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99"/>
    </a:dk1>
    <a:lt1>
      <a:srgbClr val="FFFFFF"/>
    </a:lt1>
    <a:dk2>
      <a:srgbClr val="000099"/>
    </a:dk2>
    <a:lt2>
      <a:srgbClr val="B2B2B2"/>
    </a:lt2>
    <a:accent1>
      <a:srgbClr val="6600FF"/>
    </a:accent1>
    <a:accent2>
      <a:srgbClr val="CC00FF"/>
    </a:accent2>
    <a:accent3>
      <a:srgbClr val="FFFFFF"/>
    </a:accent3>
    <a:accent4>
      <a:srgbClr val="000082"/>
    </a:accent4>
    <a:accent5>
      <a:srgbClr val="B8AAFF"/>
    </a:accent5>
    <a:accent6>
      <a:srgbClr val="B900E7"/>
    </a:accent6>
    <a:hlink>
      <a:srgbClr val="00CC99"/>
    </a:hlink>
    <a:folHlink>
      <a:srgbClr val="0099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Designs\Mountain.pot</Template>
  <TotalTime>18833</TotalTime>
  <Words>1839</Words>
  <Application>Microsoft Office PowerPoint</Application>
  <PresentationFormat>On-screen Show (4:3)</PresentationFormat>
  <Paragraphs>214</Paragraphs>
  <Slides>30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Cambria Math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</dc:creator>
  <cp:lastModifiedBy>שחר סמורודינסקי</cp:lastModifiedBy>
  <cp:revision>595</cp:revision>
  <dcterms:created xsi:type="dcterms:W3CDTF">2002-03-13T23:21:33Z</dcterms:created>
  <dcterms:modified xsi:type="dcterms:W3CDTF">2026-07-29T05:57:15Z</dcterms:modified>
</cp:coreProperties>
</file>