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71" r:id="rId2"/>
    <p:sldId id="667" r:id="rId3"/>
    <p:sldId id="672" r:id="rId4"/>
    <p:sldId id="708" r:id="rId5"/>
    <p:sldId id="709" r:id="rId6"/>
    <p:sldId id="678" r:id="rId7"/>
    <p:sldId id="680" r:id="rId8"/>
    <p:sldId id="681" r:id="rId9"/>
    <p:sldId id="682" r:id="rId10"/>
    <p:sldId id="683" r:id="rId11"/>
    <p:sldId id="707" r:id="rId12"/>
    <p:sldId id="684" r:id="rId13"/>
    <p:sldId id="592" r:id="rId14"/>
    <p:sldId id="686" r:id="rId15"/>
    <p:sldId id="687" r:id="rId16"/>
    <p:sldId id="688" r:id="rId17"/>
    <p:sldId id="689" r:id="rId1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1pPr>
    <a:lvl2pPr marL="4572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2pPr>
    <a:lvl3pPr marL="9144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3pPr>
    <a:lvl4pPr marL="13716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4pPr>
    <a:lvl5pPr marL="18288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FF66CC"/>
    <a:srgbClr val="FF7C80"/>
    <a:srgbClr val="99FF99"/>
    <a:srgbClr val="99CCFF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9314" autoAdjust="0"/>
  </p:normalViewPr>
  <p:slideViewPr>
    <p:cSldViewPr>
      <p:cViewPr varScale="1">
        <p:scale>
          <a:sx n="88" d="100"/>
          <a:sy n="88" d="100"/>
        </p:scale>
        <p:origin x="66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F28EB115-B7A0-4CAC-8450-4C15439303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515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/>
              <a:t>לחץ כדי לערוך סגנונות טקסט של תבנית בסיס</a:t>
            </a:r>
            <a:endParaRPr lang="en-US" altLang="en-US"/>
          </a:p>
          <a:p>
            <a:pPr lvl="1"/>
            <a:r>
              <a:rPr lang="he-IL" altLang="en-US"/>
              <a:t>רמה שנייה</a:t>
            </a:r>
            <a:endParaRPr lang="en-US" altLang="en-US"/>
          </a:p>
          <a:p>
            <a:pPr lvl="2"/>
            <a:r>
              <a:rPr lang="he-IL" altLang="en-US"/>
              <a:t>רמה שלישית</a:t>
            </a:r>
            <a:endParaRPr lang="en-US" altLang="en-US"/>
          </a:p>
          <a:p>
            <a:pPr lvl="3"/>
            <a:r>
              <a:rPr lang="he-IL" altLang="en-US"/>
              <a:t>רמה רביעית</a:t>
            </a:r>
            <a:endParaRPr lang="en-US" altLang="en-US"/>
          </a:p>
          <a:p>
            <a:pPr lvl="4"/>
            <a:r>
              <a:rPr lang="he-IL" altLang="en-US"/>
              <a:t>רמה חמישית</a:t>
            </a:r>
            <a:endParaRPr lang="en-US" alt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fld id="{DB6D5E24-3F08-4E2F-97A4-1F6A8F6B16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28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37CBC5-E648-48A4-9917-7331DEAFA6E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521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Fix notation H^(ell). Make clear that the theorem is insensitive to the exact model of bounded Boolean complexity.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most important theorem of Lecture 2. Stress that it is an application of Sauer-Shelah plus a counting argument.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A_ell is the number of allowed formulas. If formulas have length O(ell), A_ell is exponential in ell, not doubly exponential.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the inequality on the board. If needed, say that if m is much larger than d ell log ell then the right-hand side is too small.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meant to orient the audience. Emphasize that Sauer-Shelah is the first real theorem and that examples are not just warm-up: they motivate the geometric applications.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formulation is useful because all later closure and counting arguments only count traces.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 this slowly. It is the core theorem of Lecture 1. Mention that the original lemma has several equivalent formulations.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sets up the standard induction. Keep the proof on slides but do the key logic on the board.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subtlety is that E0 and E1 are hypergraphs on n-1 vertices. E1 counts duplicate pairs that differ only on 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 time here. For E1, explain how both choices of x are available for every pattern on 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Finish the proof quickly after the previous slide. The important part is the induction split.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Lecture 1 by previewing the closure theorem. This makes the next lecture feel inevitable.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4FA2D-2530-47F4-9851-5AC3EBAA01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79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467A0A-C617-48C4-A16F-4EE637F57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058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24819-1B9D-4893-8FB5-345C472C04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96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027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B0039-28D3-44B3-9C88-37BF852B8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67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CAAFE-4264-4D7E-AFB0-255A8E73DD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94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087A0-BE8F-4857-8478-D77C2DDA7C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605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23CCE-D22B-41C5-90E3-0D6A448507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34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00202F-16BA-4643-80C8-E27E6E07A7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71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35BAB-74C0-4DEC-89B1-36049773E8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455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B71C3-0465-4970-9F60-3A3B0CEA63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33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E833C-2955-4EA1-B7D3-33983A918E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1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18515E41-D6EF-4047-AF07-5B3751AD5B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3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 descr="White marble"/>
          <p:cNvSpPr>
            <a:spLocks noChangeArrowheads="1"/>
          </p:cNvSpPr>
          <p:nvPr/>
        </p:nvSpPr>
        <p:spPr bwMode="auto">
          <a:xfrm>
            <a:off x="467421" y="2780928"/>
            <a:ext cx="8353051" cy="280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2800" dirty="0">
                <a:solidFill>
                  <a:srgbClr val="00B0F0"/>
                </a:solidFill>
              </a:rPr>
              <a:t>Shakhar </a:t>
            </a:r>
            <a:r>
              <a:rPr lang="en-US" altLang="en-US" sz="2800" dirty="0" err="1">
                <a:solidFill>
                  <a:srgbClr val="00B0F0"/>
                </a:solidFill>
              </a:rPr>
              <a:t>Smorodinsky</a:t>
            </a:r>
            <a:endParaRPr lang="en-US" altLang="en-US" sz="2800" dirty="0">
              <a:solidFill>
                <a:srgbClr val="00B0F0"/>
              </a:solidFill>
            </a:endParaRP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sz="1600" dirty="0">
              <a:solidFill>
                <a:srgbClr val="00B0F0"/>
              </a:solidFill>
            </a:endParaRPr>
          </a:p>
        </p:txBody>
      </p:sp>
      <p:sp>
        <p:nvSpPr>
          <p:cNvPr id="174083" name="Rectangle 3"/>
          <p:cNvSpPr>
            <a:spLocks noChangeArrowheads="1"/>
          </p:cNvSpPr>
          <p:nvPr/>
        </p:nvSpPr>
        <p:spPr bwMode="auto">
          <a:xfrm>
            <a:off x="179388" y="1105580"/>
            <a:ext cx="8857108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9pPr>
          </a:lstStyle>
          <a:p>
            <a:pPr marL="0" indent="0" algn="ctr">
              <a:buNone/>
            </a:pPr>
            <a:r>
              <a:rPr lang="en-US" sz="28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Hypergraphs with Bounded VC-Dimension</a:t>
            </a:r>
            <a:endParaRPr lang="en-US" sz="2800" dirty="0"/>
          </a:p>
        </p:txBody>
      </p:sp>
      <p:sp>
        <p:nvSpPr>
          <p:cNvPr id="4" name="Text 6"/>
          <p:cNvSpPr/>
          <p:nvPr/>
        </p:nvSpPr>
        <p:spPr>
          <a:xfrm>
            <a:off x="2377440" y="434340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IBS ECOPRO Summer School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Proof: induction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914400" y="960120"/>
            <a:ext cx="731520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By induction: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502920" y="1691640"/>
                <a:ext cx="8138160" cy="50292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|</m:t>
                      </m:r>
                      <m:r>
                        <a:rPr lang="en-US" sz="180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𝐸</m:t>
                      </m:r>
                      <m:r>
                        <a:rPr lang="en-US" sz="180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₀| ≤</m:t>
                      </m:r>
                      <m:nary>
                        <m:naryPr>
                          <m:chr m:val="∑"/>
                          <m:ctrl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𝑖</m:t>
                          </m:r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0</m:t>
                          </m:r>
                        </m:sub>
                        <m:sup>
                          <m:r>
                            <a:rPr lang="en-US" sz="18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 </m:t>
                          </m:r>
                          <m:r>
                            <a:rPr lang="en-US" sz="18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𝑑</m:t>
                          </m:r>
                        </m:sup>
                        <m:e>
                          <m:d>
                            <m:dPr>
                              <m:ctrlPr>
                                <a:rPr lang="en-US" sz="1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18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18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𝑛</m:t>
                                    </m:r>
                                    <m:r>
                                      <a:rPr lang="en-US" sz="18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−1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18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𝑖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  <m:r>
                        <a:rPr lang="en-US" sz="18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      </m:t>
                      </m:r>
                      <m:r>
                        <a:rPr lang="en-US" sz="18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𝑎𝑛𝑑</m:t>
                      </m:r>
                      <m:r>
                        <a:rPr lang="en-US" sz="18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       |</m:t>
                      </m:r>
                      <m:r>
                        <a:rPr lang="en-US" sz="18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𝐸</m:t>
                      </m:r>
                      <m:r>
                        <a:rPr lang="en-US" sz="18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₁| ≤</m:t>
                      </m:r>
                      <m:nary>
                        <m:naryPr>
                          <m:chr m:val="∑"/>
                          <m:ctrl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𝑖</m:t>
                          </m:r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0</m:t>
                          </m:r>
                        </m:sub>
                        <m:sup>
                          <m:r>
                            <a:rPr lang="en-US" sz="18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𝑑</m:t>
                          </m:r>
                          <m:r>
                            <a:rPr lang="en-US" sz="18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−1</m:t>
                          </m:r>
                        </m:sup>
                        <m:e>
                          <m:d>
                            <m:dPr>
                              <m:ctrlPr>
                                <a:rPr lang="en-US" sz="1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18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18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𝑛</m:t>
                                    </m:r>
                                    <m:r>
                                      <a:rPr lang="en-US" sz="18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−1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18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𝑖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1691640"/>
                <a:ext cx="8138160" cy="502920"/>
              </a:xfrm>
              <a:prstGeom prst="rect">
                <a:avLst/>
              </a:prstGeom>
              <a:blipFill rotWithShape="1">
                <a:blip r:embed="rId3"/>
                <a:stretch>
                  <a:fillRect t="-24390" b="-28049"/>
                </a:stretch>
              </a:blipFill>
              <a:ln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4"/>
          <p:cNvSpPr/>
          <p:nvPr/>
        </p:nvSpPr>
        <p:spPr>
          <a:xfrm>
            <a:off x="3657600" y="2514600"/>
            <a:ext cx="182880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Therefore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5"/>
              <p:cNvSpPr/>
              <p:nvPr/>
            </p:nvSpPr>
            <p:spPr>
              <a:xfrm>
                <a:off x="594360" y="2852936"/>
                <a:ext cx="8082096" cy="1728192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|"/>
                          <m:ctrlPr>
                            <a:rPr lang="en-US" sz="180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dPr>
                        <m:e>
                          <m:r>
                            <a:rPr lang="en-US" sz="180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𝐸</m:t>
                          </m:r>
                        </m:e>
                      </m:d>
                      <m:r>
                        <a:rPr lang="en-US" sz="180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≤</m:t>
                      </m:r>
                      <m:nary>
                        <m:naryPr>
                          <m:chr m:val="∑"/>
                          <m:ctrl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𝑖</m:t>
                          </m:r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0</m:t>
                          </m:r>
                        </m:sub>
                        <m:sup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 </m:t>
                          </m:r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𝑑</m:t>
                          </m:r>
                        </m:sup>
                        <m:e>
                          <m:d>
                            <m:dPr>
                              <m:ctrlPr>
                                <a:rPr lang="en-US" sz="1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18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18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𝑛</m:t>
                                    </m:r>
                                    <m:r>
                                      <a:rPr lang="en-US" sz="18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−1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18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𝑖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  <m:r>
                        <a:rPr lang="en-US" sz="18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𝑖</m:t>
                          </m:r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0</m:t>
                          </m:r>
                        </m:sub>
                        <m:sup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𝑑</m:t>
                          </m:r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−1</m:t>
                          </m:r>
                        </m:sup>
                        <m:e>
                          <m:d>
                            <m:dPr>
                              <m:ctrlPr>
                                <a:rPr lang="en-US" sz="1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18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18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𝑛</m:t>
                                    </m:r>
                                    <m:r>
                                      <a:rPr lang="en-US" sz="18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−1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18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𝑖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  <m:r>
                        <a:rPr lang="en-US" sz="18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𝑖</m:t>
                          </m:r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0</m:t>
                          </m:r>
                        </m:sub>
                        <m:sup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𝑑</m:t>
                          </m:r>
                        </m:sup>
                        <m:e>
                          <m:d>
                            <m:dPr>
                              <m:ctrlPr>
                                <a:rPr lang="en-US" sz="1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18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18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𝑛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18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𝑖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</m:oMath>
                  </m:oMathPara>
                </a14:m>
                <a:endParaRPr 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" y="2852936"/>
                <a:ext cx="8082096" cy="172819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6"/>
          <p:cNvSpPr/>
          <p:nvPr/>
        </p:nvSpPr>
        <p:spPr>
          <a:xfrm>
            <a:off x="2915816" y="5085184"/>
            <a:ext cx="329184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by Pascal’s identity.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4419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03901-95EA-2FEB-E7B6-93AD48B2C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B93D9B55-4C51-587E-F434-A8CD277D4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219" y="332656"/>
            <a:ext cx="88204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ea typeface="Cambria Math" panose="02040503050406030204" pitchFamily="18" charset="0"/>
              </a:rPr>
              <a:t>Another proof: compression</a:t>
            </a:r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7C8C25CE-14C8-7A0A-6B9A-B0CB1CC6E0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96" y="866266"/>
                <a:ext cx="9073008" cy="2390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/>
                  <a:t>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sz="2000" dirty="0"/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altLang="en-US" sz="2000" dirty="0"/>
                  <a:t> is a family of binary strings of length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0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011...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100...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groupChr>
                        <m:groupChrPr>
                          <m:chr m:val="⇒"/>
                          <m:pos m:val="bot"/>
                          <m:vertJc m:val="bot"/>
                          <m:ctrlPr>
                            <a:rPr lang="en-US" altLang="en-US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d>
                        <m:dPr>
                          <m:begChr m:val="{"/>
                          <m:endChr m:val="}"/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en-US" sz="2000" b="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01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011...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100...</m:t>
                                </m:r>
                              </m:e>
                              <m:e>
                                <m:r>
                                  <a:rPr lang="en-US" altLang="en-US" sz="20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7C8C25CE-14C8-7A0A-6B9A-B0CB1CC6E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866266"/>
                <a:ext cx="9073008" cy="23903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3393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First consequence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2"/>
              <p:cNvSpPr/>
              <p:nvPr/>
            </p:nvSpPr>
            <p:spPr>
              <a:xfrm>
                <a:off x="914400" y="960120"/>
                <a:ext cx="7315200" cy="41148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dim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⁡(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𝐻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)≤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𝑑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, then for every finite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𝑆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⊆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: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Tex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960120"/>
                <a:ext cx="7315200" cy="411480"/>
              </a:xfrm>
              <a:prstGeom prst="rect">
                <a:avLst/>
              </a:prstGeom>
              <a:blipFill>
                <a:blip r:embed="rId3"/>
                <a:stretch>
                  <a:fillRect t="-7463" b="-25373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777240" y="1783080"/>
                <a:ext cx="7589520" cy="54864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|"/>
                          <m:ctrlPr>
                            <a:rPr lang="en-US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 pitchFamily="34" charset="-122"/>
                                  <a:cs typeface="Cambria Math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 pitchFamily="34" charset="-122"/>
                                  <a:cs typeface="Cambria Math" pitchFamily="34" charset="-12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 pitchFamily="34" charset="-122"/>
                                  <a:cs typeface="Cambria Math" pitchFamily="34" charset="-120"/>
                                </a:rPr>
                                <m:t>𝑆</m:t>
                              </m:r>
                            </m:sub>
                          </m:sSub>
                        </m:e>
                      </m:d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≤ </m:t>
                      </m:r>
                      <m:sSup>
                        <m:sSup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  <a:cs typeface="Cambria Math" pitchFamily="34" charset="-12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 pitchFamily="34" charset="-122"/>
                                      <a:cs typeface="Cambria Math" pitchFamily="34" charset="-12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 pitchFamily="34" charset="-122"/>
                                      <a:cs typeface="Cambria Math" pitchFamily="34" charset="-120"/>
                                    </a:rPr>
                                    <m:t>𝑒</m:t>
                                  </m:r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000" i="1" dirty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Cambria Math" pitchFamily="34" charset="-122"/>
                                          <a:cs typeface="Cambria Math" pitchFamily="34" charset="-12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 dirty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Cambria Math" pitchFamily="34" charset="-122"/>
                                          <a:cs typeface="Cambria Math" pitchFamily="34" charset="-120"/>
                                        </a:rPr>
                                        <m:t>𝑆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 pitchFamily="34" charset="-122"/>
                                      <a:cs typeface="Cambria Math" pitchFamily="34" charset="-120"/>
                                    </a:rPr>
                                    <m:t>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𝑑</m:t>
                          </m:r>
                        </m:sup>
                      </m:sSup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𝑑</m:t>
                          </m:r>
                        </m:sub>
                      </m:sSub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(</m:t>
                      </m:r>
                      <m:sSup>
                        <m:sSupPr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 pitchFamily="34" charset="-122"/>
                                  <a:cs typeface="Cambria Math" pitchFamily="34" charset="-120"/>
                                </a:rPr>
                              </m:ctrlPr>
                            </m:dPr>
                            <m:e>
                              <m:r>
                                <a:rPr 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 pitchFamily="34" charset="-122"/>
                                  <a:cs typeface="Cambria Math" pitchFamily="34" charset="-120"/>
                                </a:rPr>
                                <m:t>𝑆</m:t>
                              </m:r>
                            </m:e>
                          </m:d>
                        </m:e>
                        <m:sup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𝑑</m:t>
                          </m:r>
                        </m:sup>
                      </m:sSup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1783080"/>
                <a:ext cx="7589520" cy="548640"/>
              </a:xfrm>
              <a:prstGeom prst="rect">
                <a:avLst/>
              </a:prstGeom>
              <a:blipFill>
                <a:blip r:embed="rId4"/>
                <a:stretch>
                  <a:fillRect t="-14444" b="-17778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4"/>
              <p:cNvSpPr/>
              <p:nvPr/>
            </p:nvSpPr>
            <p:spPr>
              <a:xfrm>
                <a:off x="611560" y="2834640"/>
                <a:ext cx="8167816" cy="70010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So the number of different restrictions to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𝑚</m:t>
                    </m:r>
                    <m:r>
                      <a:rPr lang="en-US" sz="2000" i="1" dirty="0" smtClean="0">
                        <a:solidFill>
                          <a:srgbClr val="00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vertices is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𝑂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(</m:t>
                    </m:r>
                    <m:sSup>
                      <m:sSupPr>
                        <m:ctrlP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omic Sans MS" pitchFamily="34" charset="-122"/>
                            <a:cs typeface="Comic Sans MS" pitchFamily="34" charset="-120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omic Sans MS" pitchFamily="34" charset="-122"/>
                            <a:cs typeface="Comic Sans MS" pitchFamily="34" charset="-120"/>
                          </a:rPr>
                          <m:t>𝑚</m:t>
                        </m:r>
                      </m:e>
                      <m:sup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omic Sans MS" pitchFamily="34" charset="-122"/>
                            <a:cs typeface="Comic Sans MS" pitchFamily="34" charset="-120"/>
                          </a:rPr>
                          <m:t>𝑑</m:t>
                        </m:r>
                      </m:sup>
                    </m:sSup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6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834640"/>
                <a:ext cx="8167816" cy="7001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hape 5"/>
          <p:cNvSpPr/>
          <p:nvPr/>
        </p:nvSpPr>
        <p:spPr>
          <a:xfrm>
            <a:off x="683568" y="4221088"/>
            <a:ext cx="7819256" cy="1728192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p:sp>
        <p:nvSpPr>
          <p:cNvPr id="8" name="Text 6"/>
          <p:cNvSpPr/>
          <p:nvPr/>
        </p:nvSpPr>
        <p:spPr>
          <a:xfrm>
            <a:off x="323528" y="4365104"/>
            <a:ext cx="8396416" cy="1440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This conversion from “no shattering” to counting is a key tool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behind many results on hypergraphs with bounded VC-dim.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83548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231114" y="1196752"/>
                <a:ext cx="8640960" cy="3063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tx1"/>
                    </a:solidFill>
                  </a:rPr>
                  <a:t>For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E</m:t>
                        </m:r>
                      </m:e>
                    </m:d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Define: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000">
                            <a:solidFill>
                              <a:srgbClr val="FF0000"/>
                            </a:solidFill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en-US" altLang="en-US" sz="200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en-US" sz="200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pt-BR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𝑉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≔</m:t>
                    </m:r>
                    <m:d>
                      <m:dPr>
                        <m:begChr m:val="{"/>
                        <m:endChr m:val="}"/>
                        <m:sepChr m:val="∣"/>
                        <m:ctrlPr>
                          <a:rPr lang="pt-BR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Exercise 5 :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d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     </m:t>
                    </m:r>
                    <m:groupChr>
                      <m:groupChrPr>
                        <m:chr m:val="⇒"/>
                        <m:pos m:val="top"/>
                        <m:vertJc m:val="top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</m:e>
                    </m:groupCh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en-US" sz="20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en-US" sz="20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114" y="1196752"/>
                <a:ext cx="8640960" cy="3063339"/>
              </a:xfrm>
              <a:prstGeom prst="rect">
                <a:avLst/>
              </a:prstGeom>
              <a:blipFill>
                <a:blip r:embed="rId3"/>
                <a:stretch>
                  <a:fillRect l="-776" t="-99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u="sng" dirty="0">
                <a:solidFill>
                  <a:schemeClr val="accent2"/>
                </a:solidFill>
              </a:rPr>
              <a:t>Exercise</a:t>
            </a:r>
            <a:endParaRPr lang="en-US" altLang="en-US" sz="3200" u="sng" dirty="0">
              <a:solidFill>
                <a:schemeClr val="accent2"/>
              </a:solidFill>
            </a:endParaRPr>
          </a:p>
        </p:txBody>
      </p:sp>
      <p:pic>
        <p:nvPicPr>
          <p:cNvPr id="3" name="Picture 2" descr="4 Types of Exercise for Optimal Health and Performance | Howdy Health">
            <a:extLst>
              <a:ext uri="{FF2B5EF4-FFF2-40B4-BE49-F238E27FC236}">
                <a16:creationId xmlns:a16="http://schemas.microsoft.com/office/drawing/2014/main" id="{29547F22-E2EA-6761-2D9C-DA65803A9A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4149080"/>
            <a:ext cx="3941056" cy="22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0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Boolean enrichment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2"/>
              <p:cNvSpPr/>
              <p:nvPr/>
            </p:nvSpPr>
            <p:spPr>
              <a:xfrm>
                <a:off x="323528" y="1002456"/>
                <a:ext cx="8424936" cy="986384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𝐻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=(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𝑉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,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𝐸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)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be a hypergraph. Fix </a:t>
                </a:r>
                <a:r>
                  <a:rPr lang="en-US" sz="2000" dirty="0">
                    <a:solidFill>
                      <a:srgbClr val="FF0000"/>
                    </a:solidFill>
                    <a:latin typeface="Cambria Math" pitchFamily="34" charset="0"/>
                    <a:ea typeface="Cambria Math" pitchFamily="34" charset="-122"/>
                    <a:cs typeface="Cambria Math" pitchFamily="34" charset="-120"/>
                  </a:rPr>
                  <a:t>ℓ ≥ 1  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and a set theoretic formula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Φ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(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𝑒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₁,…,</m:t>
                    </m:r>
                    <m:sSub>
                      <m:sSub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b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𝑒</m:t>
                        </m:r>
                      </m:e>
                      <m:sub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𝑙</m:t>
                        </m:r>
                      </m:sub>
                    </m:sSub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) </m:t>
                    </m:r>
                  </m:oMath>
                </a14:m>
                <a:endParaRPr lang="en-US" sz="2000" dirty="0">
                  <a:solidFill>
                    <a:srgbClr val="FF0000"/>
                  </a:solidFill>
                  <a:latin typeface="Cambria Math" pitchFamily="34" charset="0"/>
                  <a:ea typeface="Cambria Math" pitchFamily="34" charset="-122"/>
                  <a:cs typeface="Cambria Math" pitchFamily="34" charset="-120"/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𝑙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variables involving unions intersections and complements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Tex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002456"/>
                <a:ext cx="8424936" cy="986384"/>
              </a:xfrm>
              <a:prstGeom prst="rect">
                <a:avLst/>
              </a:prstGeom>
              <a:blipFill>
                <a:blip r:embed="rId3"/>
                <a:stretch>
                  <a:fillRect l="-289" t="-8025" r="-1085" b="-15432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4"/>
              <p:cNvSpPr/>
              <p:nvPr/>
            </p:nvSpPr>
            <p:spPr>
              <a:xfrm>
                <a:off x="467544" y="2564904"/>
                <a:ext cx="8352928" cy="1728192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Consider the </a:t>
                </a:r>
                <a:r>
                  <a:rPr lang="en-US" sz="2000" dirty="0" err="1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hypergrph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</a:t>
                </a:r>
              </a:p>
              <a:p>
                <a:pPr marL="0" indent="0">
                  <a:buNone/>
                </a:pPr>
                <a:endParaRPr lang="en-US" sz="2000" b="0" i="1" dirty="0">
                  <a:solidFill>
                    <a:srgbClr val="FF0000"/>
                  </a:solidFill>
                  <a:latin typeface="Cambria Math"/>
                  <a:ea typeface="Cambria Math" pitchFamily="34" charset="-122"/>
                  <a:cs typeface="Cambria Math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sSupPr>
                        <m:e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𝐻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Φ</m:t>
                          </m:r>
                        </m:sup>
                      </m:sSup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=</m:t>
                      </m:r>
                      <m:d>
                        <m:d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d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𝑉</m:t>
                          </m:r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 pitchFamily="34" charset="-122"/>
                                  <a:cs typeface="Cambria Math" pitchFamily="34" charset="-120"/>
                                </a:rPr>
                              </m:ctrlPr>
                            </m:sSubPr>
                            <m:e>
                              <m: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 pitchFamily="34" charset="-122"/>
                                  <a:cs typeface="Cambria Math" pitchFamily="34" charset="-120"/>
                                </a:rPr>
                                <m:t>𝐸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 pitchFamily="34" charset="-122"/>
                                  <a:cs typeface="Cambria Math" pitchFamily="34" charset="-120"/>
                                </a:rPr>
                                <m:t>Φ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  <a:latin typeface="Comic Sans MS" pitchFamily="34" charset="0"/>
                  <a:ea typeface="Cambria Math" pitchFamily="34" charset="-122"/>
                  <a:cs typeface="Cambria Math" pitchFamily="34" charset="-120"/>
                </a:endParaRPr>
              </a:p>
              <a:p>
                <a:r>
                  <a:rPr lang="en-US" sz="2000" dirty="0"/>
                  <a:t>Where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b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Φ</m:t>
                        </m:r>
                      </m:sub>
                    </m:sSub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Φ</m:t>
                        </m:r>
                        <m:d>
                          <m:dPr>
                            <m:ctrlP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Cambria Math" pitchFamily="34" charset="-12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0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 pitchFamily="34" charset="-122"/>
                                    <a:cs typeface="Cambria Math" pitchFamily="34" charset="-12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 pitchFamily="34" charset="-122"/>
                                    <a:cs typeface="Cambria Math" pitchFamily="34" charset="-12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 pitchFamily="34" charset="-122"/>
                                    <a:cs typeface="Cambria Math" pitchFamily="34" charset="-12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0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 pitchFamily="34" charset="-122"/>
                                <a:cs typeface="Cambria Math" pitchFamily="34" charset="-12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000" i="1" dirty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 pitchFamily="34" charset="-122"/>
                                    <a:cs typeface="Cambria Math" pitchFamily="34" charset="-120"/>
                                  </a:rPr>
                                </m:ctrlPr>
                              </m:sSubPr>
                              <m:e>
                                <m:r>
                                  <a:rPr lang="en-US" sz="2000" i="1" dirty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 pitchFamily="34" charset="-122"/>
                                    <a:cs typeface="Cambria Math" pitchFamily="34" charset="-12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000" i="1" dirty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 pitchFamily="34" charset="-122"/>
                                    <a:cs typeface="Cambria Math" pitchFamily="34" charset="-120"/>
                                  </a:rPr>
                                  <m:t>𝑙</m:t>
                                </m:r>
                              </m:sub>
                            </m:sSub>
                          </m:e>
                        </m:d>
                      </m:e>
                    </m:d>
                    <m:sSub>
                      <m:sSubPr>
                        <m:ctrl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  </m:t>
                        </m:r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𝑒</m:t>
                        </m:r>
                      </m:e>
                      <m:sub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𝑖</m:t>
                        </m:r>
                      </m:sub>
                    </m:sSub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∈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𝐸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 ∀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𝑖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∈[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𝑙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]}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6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564904"/>
                <a:ext cx="8352928" cy="1728192"/>
              </a:xfrm>
              <a:prstGeom prst="rect">
                <a:avLst/>
              </a:prstGeom>
              <a:blipFill>
                <a:blip r:embed="rId4"/>
                <a:stretch>
                  <a:fillRect t="-3180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4"/>
          <p:cNvSpPr/>
          <p:nvPr/>
        </p:nvSpPr>
        <p:spPr>
          <a:xfrm>
            <a:off x="683568" y="4631408"/>
            <a:ext cx="7863840" cy="1029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Example:</a:t>
            </a:r>
          </a:p>
          <a:p>
            <a:r>
              <a:rPr lang="en-US" sz="2000" dirty="0"/>
              <a:t>Points w.r.t triangles in the plane</a:t>
            </a:r>
          </a:p>
        </p:txBody>
      </p:sp>
    </p:spTree>
    <p:extLst>
      <p:ext uri="{BB962C8B-B14F-4D97-AF65-F5344CB8AC3E}">
        <p14:creationId xmlns:p14="http://schemas.microsoft.com/office/powerpoint/2010/main" val="160024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Closure under bounded Boolean operations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502920" y="960120"/>
            <a:ext cx="8138160" cy="685800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640080" y="1106424"/>
                <a:ext cx="7863840" cy="539496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b="1" u="sng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THM: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dim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⁡(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𝐻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)≤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𝑑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dim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⁡(</m:t>
                    </m:r>
                    <m:sSup>
                      <m:sSup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𝐻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Φ</m:t>
                        </m:r>
                      </m:sup>
                    </m:sSup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 = 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𝑂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(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𝑑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ℓ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log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⁡</m:t>
                    </m:r>
                    <m:r>
                      <m:rPr>
                        <m:sty m:val="p"/>
                      </m:rP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ℓ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).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1106424"/>
                <a:ext cx="7863840" cy="539496"/>
              </a:xfrm>
              <a:prstGeom prst="rect">
                <a:avLst/>
              </a:prstGeom>
              <a:blipFill>
                <a:blip r:embed="rId3"/>
                <a:stretch>
                  <a:fillRect b="-7955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5"/>
          <p:cNvSpPr/>
          <p:nvPr/>
        </p:nvSpPr>
        <p:spPr>
          <a:xfrm>
            <a:off x="3108960" y="2348880"/>
            <a:ext cx="292608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Main idea: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6"/>
              <p:cNvSpPr/>
              <p:nvPr/>
            </p:nvSpPr>
            <p:spPr>
              <a:xfrm>
                <a:off x="251520" y="2852936"/>
                <a:ext cx="8252400" cy="740656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 trace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pPr>
                      <m:e>
                        <m:r>
                          <a:rPr kumimoji="0" lang="en-US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𝐻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0" lang="en-US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Φ</m:t>
                        </m:r>
                      </m:sup>
                    </m:sSup>
                    <m:r>
                      <a:rPr kumimoji="0" lang="en-US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itchFamily="34" charset="-122"/>
                        <a:cs typeface="Cambria Math" pitchFamily="34" charset="-12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on </a:t>
                </a:r>
                <a:r>
                  <a:rPr lang="en-US" sz="20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is obtained from at most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ℓ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traces of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𝐻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on </a:t>
                </a:r>
                <a:r>
                  <a:rPr lang="en-US" sz="20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8" name="Tex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852936"/>
                <a:ext cx="8252400" cy="7406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hape 7"/>
          <p:cNvSpPr/>
          <p:nvPr/>
        </p:nvSpPr>
        <p:spPr>
          <a:xfrm>
            <a:off x="1097280" y="4572000"/>
            <a:ext cx="6949440" cy="640080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8"/>
              <p:cNvSpPr/>
              <p:nvPr/>
            </p:nvSpPr>
            <p:spPr>
              <a:xfrm>
                <a:off x="1280160" y="4754880"/>
                <a:ext cx="6583680" cy="27432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r>
                  <a:rPr lang="en-US" sz="2000" dirty="0">
                    <a:solidFill>
                      <a:srgbClr val="7030A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Count possible traces and compare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Cambria Math" pitchFamily="34" charset="-120"/>
                          </a:rPr>
                          <m:t> 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Cambria Math" pitchFamily="34" charset="-120"/>
                          </a:rPr>
                          <m:t>S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160" y="4754880"/>
                <a:ext cx="6583680" cy="274320"/>
              </a:xfrm>
              <a:prstGeom prst="rect">
                <a:avLst/>
              </a:prstGeom>
              <a:blipFill>
                <a:blip r:embed="rId5"/>
                <a:stretch>
                  <a:fillRect t="-33333" b="-62222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775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Proof of closure theorem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914400" y="960120"/>
            <a:ext cx="731520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Let </a:t>
            </a: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S⊆V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with </a:t>
            </a: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|S|=m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1600200"/>
            <a:ext cx="731520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By Sauer–Shelah–Perles: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743200" y="2148840"/>
            <a:ext cx="36576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FF0000"/>
                </a:solidFill>
                <a:latin typeface="+mj-lt"/>
                <a:ea typeface="Cambria Math" pitchFamily="34" charset="-122"/>
                <a:cs typeface="Cambria Math" pitchFamily="34" charset="-120"/>
              </a:rPr>
              <a:t>|</a:t>
            </a:r>
            <a:r>
              <a:rPr lang="en-US" sz="2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E</a:t>
            </a:r>
            <a:r>
              <a:rPr lang="en-US" sz="2000" dirty="0">
                <a:solidFill>
                  <a:srgbClr val="FF0000"/>
                </a:solidFill>
                <a:latin typeface="+mj-lt"/>
                <a:ea typeface="Cambria Math" pitchFamily="34" charset="-122"/>
                <a:cs typeface="Cambria Math" pitchFamily="34" charset="-120"/>
              </a:rPr>
              <a:t>|</a:t>
            </a:r>
            <a:r>
              <a:rPr lang="en-US" sz="2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≤ C</a:t>
            </a:r>
            <a:r>
              <a:rPr lang="en-US" sz="2000" baseline="-25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d</a:t>
            </a:r>
            <a:r>
              <a:rPr lang="en-US" sz="2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m</a:t>
            </a:r>
            <a:r>
              <a:rPr lang="en-US" sz="2000" baseline="30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d</a:t>
            </a:r>
            <a:endParaRPr lang="en-US" sz="2000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5"/>
              <p:cNvSpPr/>
              <p:nvPr/>
            </p:nvSpPr>
            <p:spPr>
              <a:xfrm>
                <a:off x="914400" y="2971800"/>
                <a:ext cx="7315200" cy="32004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 trace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b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Φ</m:t>
                        </m:r>
                      </m:sub>
                    </m:sSub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itchFamily="34" charset="-122"/>
                        <a:cs typeface="Cambria Math" pitchFamily="34" charset="-12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is determined by:</a:t>
                </a:r>
                <a:endParaRPr lang="en-US" sz="2000" dirty="0"/>
              </a:p>
            </p:txBody>
          </p:sp>
        </mc:Choice>
        <mc:Fallback xmlns="">
          <p:sp>
            <p:nvSpPr>
              <p:cNvPr id="7" name="Tex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2971800"/>
                <a:ext cx="7315200" cy="320040"/>
              </a:xfrm>
              <a:prstGeom prst="rect">
                <a:avLst/>
              </a:prstGeom>
              <a:blipFill>
                <a:blip r:embed="rId3"/>
                <a:stretch>
                  <a:fillRect t="-23077" b="-46154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6"/>
          <p:cNvSpPr/>
          <p:nvPr/>
        </p:nvSpPr>
        <p:spPr>
          <a:xfrm>
            <a:off x="1554480" y="3566160"/>
            <a:ext cx="603504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at most </a:t>
            </a: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ℓ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traces from </a:t>
            </a:r>
            <a:r>
              <a:rPr lang="en-US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E 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
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7"/>
              <p:cNvSpPr/>
              <p:nvPr/>
            </p:nvSpPr>
            <p:spPr>
              <a:xfrm>
                <a:off x="1920240" y="4892040"/>
                <a:ext cx="5303520" cy="45720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itchFamily="34" charset="-122"/>
                        <a:cs typeface="Cambria Math" pitchFamily="34" charset="-120"/>
                      </a:rPr>
                      <m:t>|</m:t>
                    </m:r>
                    <m:sSub>
                      <m:sSubPr>
                        <m:ctrlPr>
                          <a:rPr lang="en-US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Φ</m:t>
                        </m:r>
                      </m:sub>
                    </m:sSub>
                    <m:r>
                      <a:rPr lang="en-US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itchFamily="34" charset="-122"/>
                        <a:cs typeface="Cambria Math" pitchFamily="34" charset="-120"/>
                      </a:rPr>
                      <m:t>| 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  <a:latin typeface="Cambria Math" pitchFamily="34" charset="0"/>
                    <a:ea typeface="Cambria Math" pitchFamily="34" charset="-122"/>
                    <a:cs typeface="Cambria Math" pitchFamily="34" charset="-120"/>
                  </a:rPr>
                  <a:t>≤ </a:t>
                </a:r>
                <a14:m>
                  <m:oMath xmlns:m="http://schemas.openxmlformats.org/officeDocument/2006/math">
                    <m:r>
                      <a:rPr 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itchFamily="34" charset="-122"/>
                      </a:rPr>
                      <m:t>𝑂</m:t>
                    </m:r>
                    <m:d>
                      <m:dPr>
                        <m:ctrlP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itchFamily="34" charset="-122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0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itchFamily="34" charset="-122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0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itchFamily="34" charset="-122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sz="2000" i="0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itchFamily="34" charset="-122"/>
                                      </a:rPr>
                                      <m:t>𝑑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20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</a:rPr>
                              <m:t>𝑙</m:t>
                            </m:r>
                          </m:sup>
                        </m:sSup>
                      </m:e>
                    </m:d>
                    <m:r>
                      <a:rPr 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itchFamily="34" charset="-122"/>
                      </a:rPr>
                      <m:t>=</m:t>
                    </m:r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itchFamily="34" charset="-122"/>
                      </a:rPr>
                      <m:t>𝑂</m:t>
                    </m:r>
                    <m:d>
                      <m:dPr>
                        <m:ctrl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</a:rPr>
                            </m:ctrlPr>
                          </m:sSupPr>
                          <m:e>
                            <m:r>
                              <a:rPr lang="en-US" sz="20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</a:rPr>
                              <m:t>𝑚</m:t>
                            </m:r>
                          </m:e>
                          <m:sup>
                            <m:r>
                              <a:rPr lang="en-US" sz="20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</a:rPr>
                              <m:t>𝑑𝑙</m:t>
                            </m:r>
                          </m:sup>
                        </m:sSup>
                      </m:e>
                    </m:d>
                  </m:oMath>
                </a14:m>
                <a:endParaRPr lang="en-US" sz="20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9" name="Tex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0240" y="4892040"/>
                <a:ext cx="5303520" cy="457200"/>
              </a:xfrm>
              <a:prstGeom prst="rect">
                <a:avLst/>
              </a:prstGeom>
              <a:blipFill>
                <a:blip r:embed="rId4"/>
                <a:stretch>
                  <a:fillRect t="-8000" b="-5333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045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Proof: compare with shattering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2"/>
              <p:cNvSpPr/>
              <p:nvPr/>
            </p:nvSpPr>
            <p:spPr>
              <a:xfrm>
                <a:off x="914400" y="960120"/>
                <a:ext cx="7315200" cy="36576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If </a:t>
                </a:r>
                <a:r>
                  <a:rPr lang="en-US" sz="20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is shattered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𝐻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Φ</m:t>
                        </m:r>
                      </m:sup>
                    </m:sSup>
                    <m:r>
                      <a:rPr 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itchFamily="34" charset="-122"/>
                        <a:cs typeface="Cambria Math" pitchFamily="34" charset="-12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then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Tex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960120"/>
                <a:ext cx="7315200" cy="365760"/>
              </a:xfrm>
              <a:prstGeom prst="rect">
                <a:avLst/>
              </a:prstGeom>
              <a:blipFill>
                <a:blip r:embed="rId3"/>
                <a:stretch>
                  <a:fillRect t="-6667" b="-40000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2011680" y="1645920"/>
                <a:ext cx="5120640" cy="50292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  <a:latin typeface="Cambria Math" pitchFamily="34" charset="0"/>
                    <a:ea typeface="Cambria Math" pitchFamily="34" charset="-122"/>
                    <a:cs typeface="Cambria Math" pitchFamily="34" charset="-120"/>
                  </a:rPr>
                  <a:t>2</a:t>
                </a:r>
                <a:r>
                  <a:rPr lang="en-US" sz="2000" baseline="30000" dirty="0">
                    <a:solidFill>
                      <a:srgbClr val="FF0000"/>
                    </a:solidFill>
                    <a:latin typeface="Cambria Math" pitchFamily="34" charset="0"/>
                    <a:ea typeface="Cambria Math" pitchFamily="34" charset="-122"/>
                    <a:cs typeface="Cambria Math" pitchFamily="34" charset="-120"/>
                  </a:rPr>
                  <a:t>m</a:t>
                </a:r>
                <a:r>
                  <a:rPr lang="en-US" sz="2100" dirty="0">
                    <a:solidFill>
                      <a:srgbClr val="FF0000"/>
                    </a:solidFill>
                    <a:latin typeface="Cambria Math" pitchFamily="34" charset="0"/>
                    <a:ea typeface="Cambria Math" pitchFamily="34" charset="-122"/>
                    <a:cs typeface="Cambria Math" pitchFamily="34" charset="-120"/>
                  </a:rPr>
                  <a:t> </a:t>
                </a:r>
                <a:r>
                  <a:rPr lang="en-US" sz="2000" dirty="0">
                    <a:solidFill>
                      <a:srgbClr val="FF0000"/>
                    </a:solidFill>
                    <a:latin typeface="Cambria Math" pitchFamily="34" charset="0"/>
                    <a:ea typeface="Cambria Math" pitchFamily="34" charset="-122"/>
                    <a:cs typeface="Cambria Math" pitchFamily="34" charset="-120"/>
                  </a:rPr>
                  <a:t>≤</a:t>
                </a:r>
                <a:r>
                  <a:rPr lang="en-US" sz="2100" dirty="0">
                    <a:solidFill>
                      <a:srgbClr val="FF0000"/>
                    </a:solidFill>
                    <a:latin typeface="Cambria Math" pitchFamily="34" charset="0"/>
                    <a:ea typeface="Cambria Math" pitchFamily="34" charset="-122"/>
                    <a:cs typeface="Cambria Math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itchFamily="34" charset="-122"/>
                      </a:rPr>
                      <m:t>𝑂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</a:rPr>
                            </m:ctrlPr>
                          </m:sSupPr>
                          <m:e>
                            <m:r>
                              <a:rPr lang="en-US" sz="20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</a:rPr>
                              <m:t>𝑚</m:t>
                            </m:r>
                          </m:e>
                          <m:sup>
                            <m:r>
                              <a:rPr lang="en-US" sz="20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</a:rPr>
                              <m:t>𝑑𝑙</m:t>
                            </m:r>
                          </m:sup>
                        </m:sSup>
                      </m:e>
                    </m:d>
                  </m:oMath>
                </a14:m>
                <a:endParaRPr lang="en-US" sz="2100" dirty="0"/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680" y="1645920"/>
                <a:ext cx="5120640" cy="502920"/>
              </a:xfrm>
              <a:prstGeom prst="rect">
                <a:avLst/>
              </a:prstGeom>
              <a:blipFill>
                <a:blip r:embed="rId4"/>
                <a:stretch>
                  <a:fillRect b="-9639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hape 6"/>
          <p:cNvSpPr/>
          <p:nvPr/>
        </p:nvSpPr>
        <p:spPr>
          <a:xfrm>
            <a:off x="1188720" y="2636912"/>
            <a:ext cx="6766560" cy="777240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  <a:prstDash val="solid"/>
          </a:ln>
        </p:spPr>
        <p:txBody>
          <a:bodyPr/>
          <a:lstStyle/>
          <a:p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7"/>
              <p:cNvSpPr/>
              <p:nvPr/>
            </p:nvSpPr>
            <p:spPr>
              <a:xfrm>
                <a:off x="1371600" y="2847224"/>
                <a:ext cx="6400800" cy="32004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Thus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𝑂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(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𝑑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ℓ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log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⁡</m:t>
                    </m:r>
                    <m:r>
                      <m:rPr>
                        <m:sty m:val="p"/>
                      </m:rP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ℓ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).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847224"/>
                <a:ext cx="6400800" cy="320040"/>
              </a:xfrm>
              <a:prstGeom prst="rect">
                <a:avLst/>
              </a:prstGeom>
              <a:blipFill>
                <a:blip r:embed="rId5"/>
                <a:stretch>
                  <a:fillRect t="-22642" b="-45283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1380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roadmap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94360" y="1005840"/>
            <a:ext cx="795528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700" b="1" u="sng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Goal</a:t>
            </a:r>
            <a:r>
              <a:rPr lang="en-US" sz="17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: introduce bounded VC-dimension as a quantitative notion of combinatorial simplicity.</a:t>
            </a:r>
            <a:endParaRPr lang="en-US" sz="17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914400" y="1828800"/>
                <a:ext cx="7589520" cy="246888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l">
                  <a:buNone/>
                </a:pPr>
                <a:r>
                  <a:rPr lang="en-US" sz="18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1. 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Hypergraphs</a:t>
                </a:r>
                <a:r>
                  <a:rPr lang="en-US" sz="1800" b="1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𝐻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=(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,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𝐸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 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and projections/traces on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𝑆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⊆</m:t>
                    </m:r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2. 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Shattering, VC-dimension, and shatter functions
</a:t>
                </a:r>
                <a:r>
                  <a:rPr lang="en-US" sz="18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3. 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Examples: Exercises
</a:t>
                </a:r>
                <a:r>
                  <a:rPr lang="en-US" sz="18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4. 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Sauer–Shelah–Perles lemma and proof
</a:t>
                </a:r>
                <a:r>
                  <a:rPr lang="en-US" sz="18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5. </a:t>
                </a:r>
                <a:r>
                  <a:rPr lang="en-US" sz="1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Polynomial growth of traces</a:t>
                </a:r>
                <a:endParaRPr lang="en-US" sz="1800" dirty="0"/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828800"/>
                <a:ext cx="7589520" cy="2468880"/>
              </a:xfrm>
              <a:prstGeom prst="rect">
                <a:avLst/>
              </a:prstGeom>
              <a:blipFill>
                <a:blip r:embed="rId3"/>
                <a:stretch>
                  <a:fillRect l="-1847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5437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Shatter function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434840" y="6537960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12</a:t>
            </a:r>
            <a:endParaRPr lang="en-US" sz="7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2"/>
              <p:cNvSpPr/>
              <p:nvPr/>
            </p:nvSpPr>
            <p:spPr>
              <a:xfrm>
                <a:off x="107504" y="1143000"/>
                <a:ext cx="8568952" cy="557808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The trace (projection) of </a:t>
                </a:r>
                <a:r>
                  <a:rPr lang="en-US" sz="2000" dirty="0">
                    <a:solidFill>
                      <a:srgbClr val="FF0000"/>
                    </a:solidFill>
                    <a:latin typeface="Cambria Math" pitchFamily="34" charset="0"/>
                    <a:ea typeface="Cambria Math" pitchFamily="34" charset="-122"/>
                    <a:cs typeface="Cambria Math" pitchFamily="34" charset="-120"/>
                  </a:rPr>
                  <a:t>E 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S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⊆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𝑉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denoted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b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𝐸</m:t>
                        </m:r>
                      </m:e>
                      <m:sub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is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|"/>
                        <m:ctrlP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dPr>
                      <m:e>
                        <m: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 </m:t>
                        </m:r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𝑒</m:t>
                        </m:r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∩</m:t>
                        </m:r>
                        <m: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𝑆</m:t>
                        </m:r>
                      </m:e>
                    </m:d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𝑒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∈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𝐸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}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43000"/>
                <a:ext cx="8568952" cy="557808"/>
              </a:xfrm>
              <a:prstGeom prst="rect">
                <a:avLst/>
              </a:prstGeom>
              <a:blipFill>
                <a:blip r:embed="rId3"/>
                <a:stretch>
                  <a:fillRect b="-5495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395536" y="1874520"/>
                <a:ext cx="7848872" cy="1626488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r>
                  <a:rPr lang="en-US" b="0" dirty="0">
                    <a:ea typeface="Cambria Math" pitchFamily="34" charset="-122"/>
                    <a:cs typeface="Cambria Math" pitchFamily="34" charset="-120"/>
                  </a:rPr>
                  <a:t>The</a:t>
                </a:r>
                <a:r>
                  <a:rPr lang="en-US" sz="3600" b="0" dirty="0">
                    <a:ea typeface="Cambria Math" pitchFamily="34" charset="-122"/>
                    <a:cs typeface="Cambria Math" pitchFamily="34" charset="-120"/>
                  </a:rPr>
                  <a:t> </a:t>
                </a:r>
                <a:r>
                  <a:rPr lang="en-US" b="0" dirty="0">
                    <a:ea typeface="Cambria Math" pitchFamily="34" charset="-122"/>
                    <a:cs typeface="Cambria Math" pitchFamily="34" charset="-120"/>
                  </a:rPr>
                  <a:t>shatter function is</a:t>
                </a:r>
              </a:p>
              <a:p>
                <a:r>
                  <a:rPr lang="en-US" sz="2000" b="0" dirty="0">
                    <a:ea typeface="Cambria Math" pitchFamily="34" charset="-122"/>
                    <a:cs typeface="Cambria Math" pitchFamily="34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bPr>
                      <m:e>
                        <m: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𝜋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𝑚</m:t>
                        </m:r>
                      </m:e>
                    </m:d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0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𝑆</m:t>
                            </m:r>
                            <m: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⊆</m:t>
                            </m:r>
                            <m: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𝑉</m:t>
                            </m:r>
                            <m: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, 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e>
                            </m:d>
                            <m: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𝑚</m:t>
                            </m:r>
                          </m:lim>
                        </m:limLow>
                      </m:fName>
                      <m:e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𝑆</m:t>
                            </m:r>
                          </m:sub>
                        </m:sSub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874520"/>
                <a:ext cx="7848872" cy="16264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4"/>
              <p:cNvSpPr/>
              <p:nvPr/>
            </p:nvSpPr>
            <p:spPr>
              <a:xfrm>
                <a:off x="467544" y="3711312"/>
                <a:ext cx="7284328" cy="72580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l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Obviously: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omic Sans MS" pitchFamily="34" charset="-122"/>
                            <a:cs typeface="Comic Sans MS" pitchFamily="34" charset="-120"/>
                          </a:rPr>
                        </m:ctrlPr>
                      </m:sSub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omic Sans MS" pitchFamily="34" charset="-122"/>
                            <a:cs typeface="Comic Sans MS" pitchFamily="34" charset="-120"/>
                          </a:rPr>
                          <m:t>𝜋</m:t>
                        </m:r>
                      </m:e>
                      <m:sub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omic Sans MS" pitchFamily="34" charset="-122"/>
                            <a:cs typeface="Comic Sans MS" pitchFamily="34" charset="-120"/>
                          </a:rPr>
                          <m:t>𝐻</m:t>
                        </m:r>
                      </m:sub>
                    </m:sSub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 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(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𝑚</m:t>
                    </m:r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 ≤ </m:t>
                    </m:r>
                    <m:sSup>
                      <m:sSup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omic Sans MS" pitchFamily="34" charset="-122"/>
                            <a:cs typeface="Comic Sans MS" pitchFamily="34" charset="-120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srgbClr val="FF0000"/>
                            </a:solidFill>
                            <a:latin typeface="Cambria Math"/>
                            <a:ea typeface="Comic Sans MS" pitchFamily="34" charset="-122"/>
                            <a:cs typeface="Comic Sans MS" pitchFamily="34" charset="-120"/>
                          </a:rPr>
                          <m:t>2</m:t>
                        </m:r>
                      </m:e>
                      <m:sup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omic Sans MS" pitchFamily="34" charset="-122"/>
                            <a:cs typeface="Comic Sans MS" pitchFamily="34" charset="-120"/>
                          </a:rPr>
                          <m:t>𝑚</m:t>
                        </m:r>
                      </m:sup>
                    </m:sSup>
                  </m:oMath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11312"/>
                <a:ext cx="7284328" cy="725800"/>
              </a:xfrm>
              <a:prstGeom prst="rect">
                <a:avLst/>
              </a:prstGeom>
              <a:blipFill>
                <a:blip r:embed="rId5"/>
                <a:stretch>
                  <a:fillRect l="-2176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5"/>
              <p:cNvSpPr/>
              <p:nvPr/>
            </p:nvSpPr>
            <p:spPr>
              <a:xfrm>
                <a:off x="640080" y="4359384"/>
                <a:ext cx="6967776" cy="108584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/>
                          <a:ea typeface="Comic Sans MS" pitchFamily="34" charset="-122"/>
                          <a:cs typeface="Comic Sans MS" pitchFamily="34" charset="-120"/>
                        </a:rPr>
                        <m:t>dim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/>
                          <a:ea typeface="Comic Sans MS" pitchFamily="34" charset="-122"/>
                          <a:cs typeface="Comic Sans MS" pitchFamily="34" charset="-120"/>
                        </a:rPr>
                        <m:t>⁡(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/>
                          <a:ea typeface="Comic Sans MS" pitchFamily="34" charset="-122"/>
                          <a:cs typeface="Comic Sans MS" pitchFamily="34" charset="-120"/>
                        </a:rPr>
                        <m:t>𝐻</m:t>
                      </m:r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omic Sans MS" pitchFamily="34" charset="-122"/>
                          <a:cs typeface="Comic Sans MS" pitchFamily="34" charset="-120"/>
                        </a:rPr>
                        <m:t>) ≥</m:t>
                      </m:r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/>
                          <a:ea typeface="Comic Sans MS" pitchFamily="34" charset="-122"/>
                          <a:cs typeface="Comic Sans MS" pitchFamily="34" charset="-120"/>
                        </a:rPr>
                        <m:t>𝑑</m:t>
                      </m:r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omic Sans MS" pitchFamily="34" charset="-122"/>
                          <a:cs typeface="Comic Sans MS" pitchFamily="34" charset="-120"/>
                        </a:rPr>
                        <m:t>  ⇔  </m:t>
                      </m:r>
                      <m:sSub>
                        <m:sSub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omic Sans MS" pitchFamily="34" charset="-122"/>
                              <a:cs typeface="Comic Sans MS" pitchFamily="34" charset="-120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omic Sans MS" pitchFamily="34" charset="-122"/>
                              <a:cs typeface="Comic Sans MS" pitchFamily="34" charset="-120"/>
                            </a:rPr>
                            <m:t>𝜋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omic Sans MS" pitchFamily="34" charset="-122"/>
                              <a:cs typeface="Comic Sans MS" pitchFamily="34" charset="-120"/>
                            </a:rPr>
                            <m:t>𝐻</m:t>
                          </m:r>
                        </m:sub>
                      </m:sSub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omic Sans MS" pitchFamily="34" charset="-122"/>
                          <a:cs typeface="Comic Sans MS" pitchFamily="34" charset="-120"/>
                        </a:rPr>
                        <m:t>(</m:t>
                      </m:r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/>
                          <a:ea typeface="Comic Sans MS" pitchFamily="34" charset="-122"/>
                          <a:cs typeface="Comic Sans MS" pitchFamily="34" charset="-120"/>
                        </a:rPr>
                        <m:t>𝑑</m:t>
                      </m:r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omic Sans MS" pitchFamily="34" charset="-122"/>
                          <a:cs typeface="Comic Sans MS" pitchFamily="34" charset="-120"/>
                        </a:rPr>
                        <m:t>) = 2^</m:t>
                      </m:r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/>
                          <a:ea typeface="Comic Sans MS" pitchFamily="34" charset="-122"/>
                          <a:cs typeface="Comic Sans MS" pitchFamily="34" charset="-120"/>
                        </a:rPr>
                        <m:t>𝑑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4359384"/>
                <a:ext cx="6967776" cy="10858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341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99276-9870-EF33-B812-73EEE75F6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76E700D2-C1B4-3954-C169-AF0323DDC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219" y="332656"/>
            <a:ext cx="88204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ea typeface="Cambria Math" panose="02040503050406030204" pitchFamily="18" charset="0"/>
              </a:rPr>
              <a:t>Example</a:t>
            </a:r>
            <a:endParaRPr lang="he-IL" sz="3200" dirty="0"/>
          </a:p>
        </p:txBody>
      </p:sp>
      <p:sp>
        <p:nvSpPr>
          <p:cNvPr id="12" name="אליפסה 11">
            <a:extLst>
              <a:ext uri="{FF2B5EF4-FFF2-40B4-BE49-F238E27FC236}">
                <a16:creationId xmlns:a16="http://schemas.microsoft.com/office/drawing/2014/main" id="{6E6C4B2E-9114-B927-0793-3F7190844A58}"/>
              </a:ext>
            </a:extLst>
          </p:cNvPr>
          <p:cNvSpPr/>
          <p:nvPr/>
        </p:nvSpPr>
        <p:spPr bwMode="auto">
          <a:xfrm>
            <a:off x="2520750" y="3752732"/>
            <a:ext cx="835963" cy="835963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אליפסה 12">
            <a:extLst>
              <a:ext uri="{FF2B5EF4-FFF2-40B4-BE49-F238E27FC236}">
                <a16:creationId xmlns:a16="http://schemas.microsoft.com/office/drawing/2014/main" id="{15BF861F-E266-925C-1078-511316EF85F3}"/>
              </a:ext>
            </a:extLst>
          </p:cNvPr>
          <p:cNvSpPr/>
          <p:nvPr/>
        </p:nvSpPr>
        <p:spPr bwMode="auto">
          <a:xfrm>
            <a:off x="2550839" y="4372192"/>
            <a:ext cx="1008112" cy="1008112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אליפסה 13">
            <a:extLst>
              <a:ext uri="{FF2B5EF4-FFF2-40B4-BE49-F238E27FC236}">
                <a16:creationId xmlns:a16="http://schemas.microsoft.com/office/drawing/2014/main" id="{8CB6FEE1-0C36-4EB9-7140-C11DA08E7A9D}"/>
              </a:ext>
            </a:extLst>
          </p:cNvPr>
          <p:cNvSpPr/>
          <p:nvPr/>
        </p:nvSpPr>
        <p:spPr bwMode="auto">
          <a:xfrm>
            <a:off x="3084984" y="3910062"/>
            <a:ext cx="1343000" cy="1312912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" name="אליפסה 23">
            <a:extLst>
              <a:ext uri="{FF2B5EF4-FFF2-40B4-BE49-F238E27FC236}">
                <a16:creationId xmlns:a16="http://schemas.microsoft.com/office/drawing/2014/main" id="{E4B46B91-B895-EE35-0D11-27AB6720C45F}"/>
              </a:ext>
            </a:extLst>
          </p:cNvPr>
          <p:cNvSpPr/>
          <p:nvPr/>
        </p:nvSpPr>
        <p:spPr bwMode="auto">
          <a:xfrm flipH="1" flipV="1">
            <a:off x="3657656" y="363829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7" name="אליפסה 26">
            <a:extLst>
              <a:ext uri="{FF2B5EF4-FFF2-40B4-BE49-F238E27FC236}">
                <a16:creationId xmlns:a16="http://schemas.microsoft.com/office/drawing/2014/main" id="{1B82856E-7231-0250-EFBE-5F28C7E98A04}"/>
              </a:ext>
            </a:extLst>
          </p:cNvPr>
          <p:cNvSpPr/>
          <p:nvPr/>
        </p:nvSpPr>
        <p:spPr bwMode="auto">
          <a:xfrm flipH="1" flipV="1">
            <a:off x="2820234" y="509266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8" name="אליפסה 27">
            <a:extLst>
              <a:ext uri="{FF2B5EF4-FFF2-40B4-BE49-F238E27FC236}">
                <a16:creationId xmlns:a16="http://schemas.microsoft.com/office/drawing/2014/main" id="{FEB42DD0-54DA-AE90-1BE5-FBE69EB82870}"/>
              </a:ext>
            </a:extLst>
          </p:cNvPr>
          <p:cNvSpPr/>
          <p:nvPr/>
        </p:nvSpPr>
        <p:spPr bwMode="auto">
          <a:xfrm flipH="1" flipV="1">
            <a:off x="3635438" y="415563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1" name="אליפסה 30">
            <a:extLst>
              <a:ext uri="{FF2B5EF4-FFF2-40B4-BE49-F238E27FC236}">
                <a16:creationId xmlns:a16="http://schemas.microsoft.com/office/drawing/2014/main" id="{24889027-A4E6-EDF5-46C9-DB9B1C759963}"/>
              </a:ext>
            </a:extLst>
          </p:cNvPr>
          <p:cNvSpPr/>
          <p:nvPr/>
        </p:nvSpPr>
        <p:spPr bwMode="auto">
          <a:xfrm flipH="1" flipV="1">
            <a:off x="2954797" y="422788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2" name="אליפסה 31">
            <a:extLst>
              <a:ext uri="{FF2B5EF4-FFF2-40B4-BE49-F238E27FC236}">
                <a16:creationId xmlns:a16="http://schemas.microsoft.com/office/drawing/2014/main" id="{AFF6C91D-58A0-3D6B-A760-E913E09D9440}"/>
              </a:ext>
            </a:extLst>
          </p:cNvPr>
          <p:cNvSpPr/>
          <p:nvPr/>
        </p:nvSpPr>
        <p:spPr bwMode="auto">
          <a:xfrm flipH="1" flipV="1">
            <a:off x="3238395" y="472775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3" name="אליפסה 32">
            <a:extLst>
              <a:ext uri="{FF2B5EF4-FFF2-40B4-BE49-F238E27FC236}">
                <a16:creationId xmlns:a16="http://schemas.microsoft.com/office/drawing/2014/main" id="{1CFE86E0-D226-CBB9-B22C-22DBC5ADAECB}"/>
              </a:ext>
            </a:extLst>
          </p:cNvPr>
          <p:cNvSpPr/>
          <p:nvPr/>
        </p:nvSpPr>
        <p:spPr bwMode="auto">
          <a:xfrm flipH="1" flipV="1">
            <a:off x="3799167" y="474657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4" name="אליפסה 33">
            <a:extLst>
              <a:ext uri="{FF2B5EF4-FFF2-40B4-BE49-F238E27FC236}">
                <a16:creationId xmlns:a16="http://schemas.microsoft.com/office/drawing/2014/main" id="{3243A75A-6238-7D15-1F68-AC9CCF26372A}"/>
              </a:ext>
            </a:extLst>
          </p:cNvPr>
          <p:cNvSpPr/>
          <p:nvPr/>
        </p:nvSpPr>
        <p:spPr bwMode="auto">
          <a:xfrm flipH="1" flipV="1">
            <a:off x="2914112" y="406635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5" name="אליפסה 34">
            <a:extLst>
              <a:ext uri="{FF2B5EF4-FFF2-40B4-BE49-F238E27FC236}">
                <a16:creationId xmlns:a16="http://schemas.microsoft.com/office/drawing/2014/main" id="{8D493ED6-D942-6331-4448-90EA079AFC72}"/>
              </a:ext>
            </a:extLst>
          </p:cNvPr>
          <p:cNvSpPr/>
          <p:nvPr/>
        </p:nvSpPr>
        <p:spPr bwMode="auto">
          <a:xfrm flipH="1" flipV="1">
            <a:off x="2814740" y="479165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6" name="אליפסה 35">
            <a:extLst>
              <a:ext uri="{FF2B5EF4-FFF2-40B4-BE49-F238E27FC236}">
                <a16:creationId xmlns:a16="http://schemas.microsoft.com/office/drawing/2014/main" id="{290B9388-DFAC-F578-AF9E-95FEC67AA4CF}"/>
              </a:ext>
            </a:extLst>
          </p:cNvPr>
          <p:cNvSpPr/>
          <p:nvPr/>
        </p:nvSpPr>
        <p:spPr bwMode="auto">
          <a:xfrm flipH="1" flipV="1">
            <a:off x="2820184" y="386760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7" name="אליפסה 36">
            <a:extLst>
              <a:ext uri="{FF2B5EF4-FFF2-40B4-BE49-F238E27FC236}">
                <a16:creationId xmlns:a16="http://schemas.microsoft.com/office/drawing/2014/main" id="{F0E090E9-DDDC-9BCF-FFC9-69FD206F812B}"/>
              </a:ext>
            </a:extLst>
          </p:cNvPr>
          <p:cNvSpPr/>
          <p:nvPr/>
        </p:nvSpPr>
        <p:spPr bwMode="auto">
          <a:xfrm flipH="1" flipV="1">
            <a:off x="3778207" y="506071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8" name="אליפסה 37">
            <a:extLst>
              <a:ext uri="{FF2B5EF4-FFF2-40B4-BE49-F238E27FC236}">
                <a16:creationId xmlns:a16="http://schemas.microsoft.com/office/drawing/2014/main" id="{77DA96FE-75E8-55B9-30A1-2EFA53410A90}"/>
              </a:ext>
            </a:extLst>
          </p:cNvPr>
          <p:cNvSpPr/>
          <p:nvPr/>
        </p:nvSpPr>
        <p:spPr bwMode="auto">
          <a:xfrm flipH="1" flipV="1">
            <a:off x="4093096" y="431739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9" name="אליפסה 38">
            <a:extLst>
              <a:ext uri="{FF2B5EF4-FFF2-40B4-BE49-F238E27FC236}">
                <a16:creationId xmlns:a16="http://schemas.microsoft.com/office/drawing/2014/main" id="{D94A8F56-8250-95BB-0467-E8D0FCAC524D}"/>
              </a:ext>
            </a:extLst>
          </p:cNvPr>
          <p:cNvSpPr/>
          <p:nvPr/>
        </p:nvSpPr>
        <p:spPr bwMode="auto">
          <a:xfrm flipH="1" flipV="1">
            <a:off x="2758443" y="404527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0" name="אליפסה 39">
            <a:extLst>
              <a:ext uri="{FF2B5EF4-FFF2-40B4-BE49-F238E27FC236}">
                <a16:creationId xmlns:a16="http://schemas.microsoft.com/office/drawing/2014/main" id="{CEC04E10-3071-A8AD-D314-C495D1D05708}"/>
              </a:ext>
            </a:extLst>
          </p:cNvPr>
          <p:cNvSpPr/>
          <p:nvPr/>
        </p:nvSpPr>
        <p:spPr bwMode="auto">
          <a:xfrm flipH="1" flipV="1">
            <a:off x="3619129" y="456837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1" name="אליפסה 40">
            <a:extLst>
              <a:ext uri="{FF2B5EF4-FFF2-40B4-BE49-F238E27FC236}">
                <a16:creationId xmlns:a16="http://schemas.microsoft.com/office/drawing/2014/main" id="{C57A03D3-7B93-E024-D0EB-ABB5F01D863C}"/>
              </a:ext>
            </a:extLst>
          </p:cNvPr>
          <p:cNvSpPr/>
          <p:nvPr/>
        </p:nvSpPr>
        <p:spPr bwMode="auto">
          <a:xfrm flipH="1" flipV="1">
            <a:off x="3949648" y="465056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2" name="אליפסה 41">
            <a:extLst>
              <a:ext uri="{FF2B5EF4-FFF2-40B4-BE49-F238E27FC236}">
                <a16:creationId xmlns:a16="http://schemas.microsoft.com/office/drawing/2014/main" id="{0809E993-7AA7-6A04-4AAF-3A60B1D5784F}"/>
              </a:ext>
            </a:extLst>
          </p:cNvPr>
          <p:cNvSpPr/>
          <p:nvPr/>
        </p:nvSpPr>
        <p:spPr bwMode="auto">
          <a:xfrm flipH="1" flipV="1">
            <a:off x="4223752" y="454314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3" name="אליפסה 42">
            <a:extLst>
              <a:ext uri="{FF2B5EF4-FFF2-40B4-BE49-F238E27FC236}">
                <a16:creationId xmlns:a16="http://schemas.microsoft.com/office/drawing/2014/main" id="{4E1D5E63-7939-E155-46AA-EB4B6B451738}"/>
              </a:ext>
            </a:extLst>
          </p:cNvPr>
          <p:cNvSpPr/>
          <p:nvPr/>
        </p:nvSpPr>
        <p:spPr bwMode="auto">
          <a:xfrm flipH="1" flipV="1">
            <a:off x="3161525" y="429643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4" name="אליפסה 43">
            <a:extLst>
              <a:ext uri="{FF2B5EF4-FFF2-40B4-BE49-F238E27FC236}">
                <a16:creationId xmlns:a16="http://schemas.microsoft.com/office/drawing/2014/main" id="{02FA7251-5596-F620-BE57-0089C49C729C}"/>
              </a:ext>
            </a:extLst>
          </p:cNvPr>
          <p:cNvSpPr/>
          <p:nvPr/>
        </p:nvSpPr>
        <p:spPr bwMode="auto">
          <a:xfrm flipH="1" flipV="1">
            <a:off x="2771800" y="429154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Text Box 23" descr="Weave">
            <a:extLst>
              <a:ext uri="{FF2B5EF4-FFF2-40B4-BE49-F238E27FC236}">
                <a16:creationId xmlns:a16="http://schemas.microsoft.com/office/drawing/2014/main" id="{AE5440F3-40C0-7845-7AC1-397FB6905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276872"/>
            <a:ext cx="8595039" cy="502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weave">
                  <a:fgClr>
                    <a:schemeClr val="bg2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000" dirty="0"/>
              <a:t>points in  the plane w.r.t discs </a:t>
            </a:r>
          </a:p>
        </p:txBody>
      </p:sp>
    </p:spTree>
    <p:extLst>
      <p:ext uri="{BB962C8B-B14F-4D97-AF65-F5344CB8AC3E}">
        <p14:creationId xmlns:p14="http://schemas.microsoft.com/office/powerpoint/2010/main" val="1818369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034EF-7AA2-7EF7-D11D-27424E2D8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>
            <a:extLst>
              <a:ext uri="{FF2B5EF4-FFF2-40B4-BE49-F238E27FC236}">
                <a16:creationId xmlns:a16="http://schemas.microsoft.com/office/drawing/2014/main" id="{D1FB7806-B3C8-1EC6-C97E-5F913A62FDE2}"/>
              </a:ext>
            </a:extLst>
          </p:cNvPr>
          <p:cNvSpPr/>
          <p:nvPr/>
        </p:nvSpPr>
        <p:spPr bwMode="auto">
          <a:xfrm>
            <a:off x="5148064" y="3787493"/>
            <a:ext cx="648072" cy="1008112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6CBADD91-04C4-C9C7-8DA5-1C05AEBA607D}"/>
              </a:ext>
            </a:extLst>
          </p:cNvPr>
          <p:cNvSpPr/>
          <p:nvPr/>
        </p:nvSpPr>
        <p:spPr bwMode="auto">
          <a:xfrm>
            <a:off x="4211960" y="4219540"/>
            <a:ext cx="648072" cy="467313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92D66C3E-43CB-140F-93E2-4DA7232AE17F}"/>
              </a:ext>
            </a:extLst>
          </p:cNvPr>
          <p:cNvSpPr/>
          <p:nvPr/>
        </p:nvSpPr>
        <p:spPr bwMode="auto">
          <a:xfrm>
            <a:off x="4455604" y="4371941"/>
            <a:ext cx="1528936" cy="855712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A43E1DD4-0E4F-08A9-EA6C-48A2496B44DB}"/>
              </a:ext>
            </a:extLst>
          </p:cNvPr>
          <p:cNvSpPr/>
          <p:nvPr/>
        </p:nvSpPr>
        <p:spPr bwMode="auto">
          <a:xfrm>
            <a:off x="4591257" y="3538466"/>
            <a:ext cx="648072" cy="1008112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אליפסה 14">
            <a:extLst>
              <a:ext uri="{FF2B5EF4-FFF2-40B4-BE49-F238E27FC236}">
                <a16:creationId xmlns:a16="http://schemas.microsoft.com/office/drawing/2014/main" id="{B1D9E0C5-0BAE-C6CA-4195-5A6919564428}"/>
              </a:ext>
            </a:extLst>
          </p:cNvPr>
          <p:cNvSpPr/>
          <p:nvPr/>
        </p:nvSpPr>
        <p:spPr bwMode="auto">
          <a:xfrm flipH="1" flipV="1">
            <a:off x="5135243" y="444908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אליפסה 15">
            <a:extLst>
              <a:ext uri="{FF2B5EF4-FFF2-40B4-BE49-F238E27FC236}">
                <a16:creationId xmlns:a16="http://schemas.microsoft.com/office/drawing/2014/main" id="{00C600F0-2DDA-F2D5-FA28-4031D4E79411}"/>
              </a:ext>
            </a:extLst>
          </p:cNvPr>
          <p:cNvSpPr/>
          <p:nvPr/>
        </p:nvSpPr>
        <p:spPr bwMode="auto">
          <a:xfrm flipH="1" flipV="1">
            <a:off x="5411458" y="412561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אליפסה 16">
            <a:extLst>
              <a:ext uri="{FF2B5EF4-FFF2-40B4-BE49-F238E27FC236}">
                <a16:creationId xmlns:a16="http://schemas.microsoft.com/office/drawing/2014/main" id="{18DCC321-C24F-F6B0-1316-92F105534261}"/>
              </a:ext>
            </a:extLst>
          </p:cNvPr>
          <p:cNvSpPr/>
          <p:nvPr/>
        </p:nvSpPr>
        <p:spPr bwMode="auto">
          <a:xfrm flipH="1" flipV="1">
            <a:off x="4444752" y="42574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8" name="אליפסה 17">
            <a:extLst>
              <a:ext uri="{FF2B5EF4-FFF2-40B4-BE49-F238E27FC236}">
                <a16:creationId xmlns:a16="http://schemas.microsoft.com/office/drawing/2014/main" id="{1CF936B4-871B-48A6-904F-A21B46EE112B}"/>
              </a:ext>
            </a:extLst>
          </p:cNvPr>
          <p:cNvSpPr/>
          <p:nvPr/>
        </p:nvSpPr>
        <p:spPr bwMode="auto">
          <a:xfrm flipH="1" flipV="1">
            <a:off x="4488180" y="454146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9" name="אליפסה 18">
            <a:extLst>
              <a:ext uri="{FF2B5EF4-FFF2-40B4-BE49-F238E27FC236}">
                <a16:creationId xmlns:a16="http://schemas.microsoft.com/office/drawing/2014/main" id="{283516FE-47C2-D524-B174-6183A6C1F83C}"/>
              </a:ext>
            </a:extLst>
          </p:cNvPr>
          <p:cNvSpPr/>
          <p:nvPr/>
        </p:nvSpPr>
        <p:spPr bwMode="auto">
          <a:xfrm flipH="1" flipV="1">
            <a:off x="5420837" y="452479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4186E904-C6F9-9A2A-F739-2EBCFC5B1700}"/>
              </a:ext>
            </a:extLst>
          </p:cNvPr>
          <p:cNvSpPr/>
          <p:nvPr/>
        </p:nvSpPr>
        <p:spPr bwMode="auto">
          <a:xfrm flipH="1" flipV="1">
            <a:off x="4901952" y="47146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1" name="אליפסה 20">
            <a:extLst>
              <a:ext uri="{FF2B5EF4-FFF2-40B4-BE49-F238E27FC236}">
                <a16:creationId xmlns:a16="http://schemas.microsoft.com/office/drawing/2014/main" id="{E22C6817-5D75-C858-B22A-AABCD56BD2EE}"/>
              </a:ext>
            </a:extLst>
          </p:cNvPr>
          <p:cNvSpPr/>
          <p:nvPr/>
        </p:nvSpPr>
        <p:spPr bwMode="auto">
          <a:xfrm flipH="1" flipV="1">
            <a:off x="4845704" y="398938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אליפסה 21">
            <a:extLst>
              <a:ext uri="{FF2B5EF4-FFF2-40B4-BE49-F238E27FC236}">
                <a16:creationId xmlns:a16="http://schemas.microsoft.com/office/drawing/2014/main" id="{57A331C9-AA14-C3FE-B01C-09D248358CA6}"/>
              </a:ext>
            </a:extLst>
          </p:cNvPr>
          <p:cNvSpPr/>
          <p:nvPr/>
        </p:nvSpPr>
        <p:spPr bwMode="auto">
          <a:xfrm flipH="1" flipV="1">
            <a:off x="5206752" y="50194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אליפסה 22">
            <a:extLst>
              <a:ext uri="{FF2B5EF4-FFF2-40B4-BE49-F238E27FC236}">
                <a16:creationId xmlns:a16="http://schemas.microsoft.com/office/drawing/2014/main" id="{A5F6DE47-BD93-44B2-FAB0-0C3B23F8E7D5}"/>
              </a:ext>
            </a:extLst>
          </p:cNvPr>
          <p:cNvSpPr/>
          <p:nvPr/>
        </p:nvSpPr>
        <p:spPr bwMode="auto">
          <a:xfrm flipH="1" flipV="1">
            <a:off x="5679740" y="501135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5" name="אליפסה 24">
            <a:extLst>
              <a:ext uri="{FF2B5EF4-FFF2-40B4-BE49-F238E27FC236}">
                <a16:creationId xmlns:a16="http://schemas.microsoft.com/office/drawing/2014/main" id="{7E4F819B-1033-9B5A-3B9B-101C7D432641}"/>
              </a:ext>
            </a:extLst>
          </p:cNvPr>
          <p:cNvSpPr/>
          <p:nvPr/>
        </p:nvSpPr>
        <p:spPr bwMode="auto">
          <a:xfrm flipH="1" flipV="1">
            <a:off x="4848574" y="500106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אליפסה 25">
            <a:extLst>
              <a:ext uri="{FF2B5EF4-FFF2-40B4-BE49-F238E27FC236}">
                <a16:creationId xmlns:a16="http://schemas.microsoft.com/office/drawing/2014/main" id="{E5389B17-0235-EED0-5F51-1948CBC6946E}"/>
              </a:ext>
            </a:extLst>
          </p:cNvPr>
          <p:cNvSpPr/>
          <p:nvPr/>
        </p:nvSpPr>
        <p:spPr bwMode="auto">
          <a:xfrm flipH="1" flipV="1">
            <a:off x="4444752" y="42574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9" name="אליפסה 28">
            <a:extLst>
              <a:ext uri="{FF2B5EF4-FFF2-40B4-BE49-F238E27FC236}">
                <a16:creationId xmlns:a16="http://schemas.microsoft.com/office/drawing/2014/main" id="{F0BFA5E6-FA2F-0231-BA23-6C299AC3D693}"/>
              </a:ext>
            </a:extLst>
          </p:cNvPr>
          <p:cNvSpPr/>
          <p:nvPr/>
        </p:nvSpPr>
        <p:spPr bwMode="auto">
          <a:xfrm flipH="1" flipV="1">
            <a:off x="4891599" y="442917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0" name="אליפסה 29">
            <a:extLst>
              <a:ext uri="{FF2B5EF4-FFF2-40B4-BE49-F238E27FC236}">
                <a16:creationId xmlns:a16="http://schemas.microsoft.com/office/drawing/2014/main" id="{611BC859-087A-FAAF-B9C8-28F5C467FE8D}"/>
              </a:ext>
            </a:extLst>
          </p:cNvPr>
          <p:cNvSpPr/>
          <p:nvPr/>
        </p:nvSpPr>
        <p:spPr bwMode="auto">
          <a:xfrm flipH="1" flipV="1">
            <a:off x="5054352" y="4867026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5" name="אליפסה 44">
            <a:extLst>
              <a:ext uri="{FF2B5EF4-FFF2-40B4-BE49-F238E27FC236}">
                <a16:creationId xmlns:a16="http://schemas.microsoft.com/office/drawing/2014/main" id="{096CE2FB-D5A3-60DD-7F3D-EFB85B9CDF42}"/>
              </a:ext>
            </a:extLst>
          </p:cNvPr>
          <p:cNvSpPr/>
          <p:nvPr/>
        </p:nvSpPr>
        <p:spPr bwMode="auto">
          <a:xfrm flipH="1" flipV="1">
            <a:off x="5511081" y="395400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6" name="אליפסה 45">
            <a:extLst>
              <a:ext uri="{FF2B5EF4-FFF2-40B4-BE49-F238E27FC236}">
                <a16:creationId xmlns:a16="http://schemas.microsoft.com/office/drawing/2014/main" id="{1A96D342-6657-BEA5-BA3D-5FA14A83A2CF}"/>
              </a:ext>
            </a:extLst>
          </p:cNvPr>
          <p:cNvSpPr/>
          <p:nvPr/>
        </p:nvSpPr>
        <p:spPr bwMode="auto">
          <a:xfrm flipH="1" flipV="1">
            <a:off x="5325205" y="465158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7" name="אליפסה 46">
            <a:extLst>
              <a:ext uri="{FF2B5EF4-FFF2-40B4-BE49-F238E27FC236}">
                <a16:creationId xmlns:a16="http://schemas.microsoft.com/office/drawing/2014/main" id="{97E37B07-DC6F-9EDD-B8EE-1E845B9CBA67}"/>
              </a:ext>
            </a:extLst>
          </p:cNvPr>
          <p:cNvSpPr/>
          <p:nvPr/>
        </p:nvSpPr>
        <p:spPr bwMode="auto">
          <a:xfrm flipH="1" flipV="1">
            <a:off x="5652120" y="465158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D5ABCA8-D2A8-E4CB-9033-7E6CF7CBE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219" y="332656"/>
            <a:ext cx="88204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ea typeface="Cambria Math" panose="02040503050406030204" pitchFamily="18" charset="0"/>
              </a:rPr>
              <a:t>Example</a:t>
            </a:r>
            <a:endParaRPr lang="he-IL" sz="3200" dirty="0"/>
          </a:p>
        </p:txBody>
      </p:sp>
      <p:sp>
        <p:nvSpPr>
          <p:cNvPr id="2" name="Text Box 23" descr="Weave">
            <a:extLst>
              <a:ext uri="{FF2B5EF4-FFF2-40B4-BE49-F238E27FC236}">
                <a16:creationId xmlns:a16="http://schemas.microsoft.com/office/drawing/2014/main" id="{4522999C-5655-8F92-2190-32374C7CB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276872"/>
            <a:ext cx="8595039" cy="502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weave">
                  <a:fgClr>
                    <a:schemeClr val="bg2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000" dirty="0"/>
              <a:t>points in the plane w.r.t axis-parallel boxes </a:t>
            </a:r>
          </a:p>
        </p:txBody>
      </p:sp>
    </p:spTree>
    <p:extLst>
      <p:ext uri="{BB962C8B-B14F-4D97-AF65-F5344CB8AC3E}">
        <p14:creationId xmlns:p14="http://schemas.microsoft.com/office/powerpoint/2010/main" val="3531934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The Shatter Lemma (</a:t>
            </a:r>
            <a:r>
              <a:rPr lang="en-US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Sauer–</a:t>
            </a:r>
            <a:r>
              <a:rPr lang="en-US" dirty="0" err="1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Shelah</a:t>
            </a:r>
            <a:r>
              <a:rPr lang="en-US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–</a:t>
            </a:r>
            <a:r>
              <a:rPr lang="en-US" dirty="0" err="1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Perles</a:t>
            </a:r>
            <a:r>
              <a:rPr lang="en-US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Lemma)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02920" y="960120"/>
            <a:ext cx="8138160" cy="594360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p:sp>
        <p:nvSpPr>
          <p:cNvPr id="5" name="Text 3"/>
          <p:cNvSpPr/>
          <p:nvPr/>
        </p:nvSpPr>
        <p:spPr>
          <a:xfrm>
            <a:off x="640080" y="1069848"/>
            <a:ext cx="7863840" cy="4480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2000" b="1" u="sng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Lemma</a:t>
            </a:r>
            <a:r>
              <a:rPr lang="en-US" sz="2000" b="1" u="sng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:</a:t>
            </a:r>
            <a:r>
              <a:rPr lang="en-US" sz="2000" b="1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</a:t>
            </a:r>
            <a:r>
              <a:rPr lang="en-US" sz="20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[Sauer–</a:t>
            </a:r>
            <a:r>
              <a:rPr lang="en-US" sz="2000" dirty="0" err="1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Shelah</a:t>
            </a:r>
            <a:r>
              <a:rPr lang="en-US" sz="20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–</a:t>
            </a:r>
            <a:r>
              <a:rPr lang="en-US" sz="2000" dirty="0" err="1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Perles</a:t>
            </a:r>
            <a:r>
              <a:rPr lang="en-US" sz="20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’72]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1828800"/>
            <a:ext cx="749808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Let </a:t>
            </a:r>
            <a:r>
              <a:rPr lang="en-US" sz="2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H=(V,E)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with </a:t>
            </a:r>
            <a:r>
              <a:rPr lang="en-US" sz="2000" dirty="0">
                <a:solidFill>
                  <a:srgbClr val="FF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dim(H)=d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. Then,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5"/>
              <p:cNvSpPr/>
              <p:nvPr/>
            </p:nvSpPr>
            <p:spPr>
              <a:xfrm>
                <a:off x="914400" y="2651760"/>
                <a:ext cx="7406640" cy="77724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𝜋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𝐻</m:t>
                          </m:r>
                        </m:sub>
                      </m:sSub>
                      <m:d>
                        <m:dPr>
                          <m:ctrlP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𝑚</m:t>
                          </m:r>
                        </m:e>
                      </m:d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  ≤</m:t>
                      </m:r>
                      <m:nary>
                        <m:naryPr>
                          <m:chr m:val="∑"/>
                          <m:ctrlP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𝑖</m:t>
                          </m:r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0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𝑚</m:t>
                          </m:r>
                        </m:sup>
                        <m:e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𝑚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𝑖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2651760"/>
                <a:ext cx="7406640" cy="777240"/>
              </a:xfrm>
              <a:prstGeom prst="rect">
                <a:avLst/>
              </a:prstGeom>
              <a:blipFill>
                <a:blip r:embed="rId3"/>
                <a:stretch>
                  <a:fillRect t="-9375" b="-14063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hape 6"/>
          <p:cNvSpPr/>
          <p:nvPr/>
        </p:nvSpPr>
        <p:spPr>
          <a:xfrm>
            <a:off x="1005840" y="4301088"/>
            <a:ext cx="7132320" cy="640080"/>
          </a:xfrm>
          <a:prstGeom prst="rect">
            <a:avLst/>
          </a:prstGeom>
          <a:solidFill>
            <a:srgbClr val="E8DFC8"/>
          </a:solidFill>
          <a:ln w="12700">
            <a:solidFill>
              <a:srgbClr val="D8CBB0"/>
            </a:solidFill>
            <a:prstDash val="solid"/>
          </a:ln>
        </p:spPr>
        <p:txBody>
          <a:bodyPr/>
          <a:lstStyle/>
          <a:p>
            <a:endParaRPr lang="en-IL"/>
          </a:p>
        </p:txBody>
      </p:sp>
      <p:sp>
        <p:nvSpPr>
          <p:cNvPr id="9" name="Text 7"/>
          <p:cNvSpPr/>
          <p:nvPr/>
        </p:nvSpPr>
        <p:spPr>
          <a:xfrm>
            <a:off x="952716" y="4372848"/>
            <a:ext cx="7238568" cy="640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Bounded VC-dim  ⇒  polynomial number of traces.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393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Proof of Sauer–Shelah–Perles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914400" y="960120"/>
            <a:ext cx="73152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It is enough to consider finite hypergraphs on </a:t>
            </a: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[n]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323528" y="1691640"/>
                <a:ext cx="8568952" cy="1089288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𝑀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(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𝑛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,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𝑑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max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⁡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|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𝐸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| : 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𝐻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=([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𝑛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],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𝐸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), 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𝑑𝑖𝑚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(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𝐻</m:t>
                          </m:r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)≤</m:t>
                          </m:r>
                          <m:r>
                            <m:rPr>
                              <m:sty m:val="p"/>
                            </m:rP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d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691640"/>
                <a:ext cx="8568952" cy="10892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4"/>
              <p:cNvSpPr/>
              <p:nvPr/>
            </p:nvSpPr>
            <p:spPr>
              <a:xfrm>
                <a:off x="1920240" y="3284984"/>
                <a:ext cx="5303520" cy="36576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We prove by induction on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𝑛</m:t>
                    </m:r>
                    <m:r>
                      <a:rPr lang="en-US" sz="2000" i="1" dirty="0" smtClean="0">
                        <a:solidFill>
                          <a:srgbClr val="00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𝑑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:</a:t>
                </a:r>
                <a:endParaRPr lang="en-US" sz="2000" dirty="0"/>
              </a:p>
            </p:txBody>
          </p:sp>
        </mc:Choice>
        <mc:Fallback xmlns="">
          <p:sp>
            <p:nvSpPr>
              <p:cNvPr id="6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0240" y="3284984"/>
                <a:ext cx="5303520" cy="365760"/>
              </a:xfrm>
              <a:prstGeom prst="rect">
                <a:avLst/>
              </a:prstGeom>
              <a:blipFill>
                <a:blip r:embed="rId4"/>
                <a:stretch>
                  <a:fillRect t="-13333" b="-33333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5"/>
              <p:cNvSpPr/>
              <p:nvPr/>
            </p:nvSpPr>
            <p:spPr>
              <a:xfrm>
                <a:off x="1463040" y="3730744"/>
                <a:ext cx="6493336" cy="99440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𝑀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(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𝑛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,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𝑑</m:t>
                      </m:r>
                      <m:r>
                        <a:rPr lang="en-US" sz="2000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) ≤</m:t>
                      </m:r>
                      <m:nary>
                        <m:naryPr>
                          <m:chr m:val="∑"/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𝑖</m:t>
                          </m:r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</a:rPr>
                            <m:t>d</m:t>
                          </m:r>
                        </m:sup>
                        <m:e>
                          <m:d>
                            <m:dPr>
                              <m:ctrlPr>
                                <a:rPr 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itchFamily="34" charset="-122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itchFamily="34" charset="-122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𝑚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i="1" dirty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 pitchFamily="34" charset="-122"/>
                                      </a:rPr>
                                      <m:t>𝑖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Tex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040" y="3730744"/>
                <a:ext cx="6493336" cy="9944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6"/>
          <p:cNvSpPr/>
          <p:nvPr/>
        </p:nvSpPr>
        <p:spPr>
          <a:xfrm>
            <a:off x="2011680" y="5125184"/>
            <a:ext cx="512064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Base cases: </a:t>
            </a: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d=0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or </a:t>
            </a: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n=0.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50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Proof: split by a vertex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822960" y="1828800"/>
                <a:ext cx="7498080" cy="914400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𝐸</m:t>
                        </m:r>
                      </m:e>
                      <m:sub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0</m:t>
                        </m:r>
                      </m:sub>
                    </m:sSub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𝑒</m:t>
                        </m:r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∩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 pitchFamily="34" charset="-122"/>
                                <a:cs typeface="Cambria Math" pitchFamily="34" charset="-12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 pitchFamily="34" charset="-122"/>
                                <a:cs typeface="Cambria Math" pitchFamily="34" charset="-120"/>
                              </a:rPr>
                              <m:t>𝑛</m:t>
                            </m:r>
                            <m: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 pitchFamily="34" charset="-122"/>
                                <a:cs typeface="Cambria Math" pitchFamily="34" charset="-120"/>
                              </a:rPr>
                              <m:t>−1</m:t>
                            </m:r>
                          </m:e>
                        </m:d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 pitchFamily="34" charset="-122"/>
                            <a:cs typeface="Cambria Math" pitchFamily="34" charset="-120"/>
                          </a:rPr>
                          <m:t>  </m:t>
                        </m:r>
                      </m:e>
                    </m:d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  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𝑒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∈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𝐸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 pitchFamily="34" charset="-122"/>
                        <a:cs typeface="Cambria Math" pitchFamily="34" charset="-120"/>
                      </a:rPr>
                      <m:t> } </m:t>
                    </m:r>
                  </m:oMath>
                </a14:m>
                <a:r>
                  <a:rPr lang="en-US" sz="2000" b="0" i="1" dirty="0">
                    <a:solidFill>
                      <a:srgbClr val="FF0000"/>
                    </a:solidFill>
                    <a:latin typeface="Cambria Math"/>
                    <a:ea typeface="Cambria Math" pitchFamily="34" charset="-122"/>
                    <a:cs typeface="Cambria Math" pitchFamily="34" charset="-120"/>
                  </a:rPr>
                  <a:t>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                  </m:t>
                          </m:r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1</m:t>
                          </m:r>
                        </m:sub>
                      </m:sSub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S</m:t>
                          </m:r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⊆</m:t>
                          </m:r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n</m:t>
                          </m:r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−1]  </m:t>
                          </m:r>
                        </m:e>
                      </m:d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  <a:cs typeface="Cambria Math" pitchFamily="34" charset="-120"/>
                        </a:rPr>
                        <m:t>S</m:t>
                      </m:r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∈</m:t>
                      </m:r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𝐸</m:t>
                      </m:r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  <a:cs typeface="Cambria Math" pitchFamily="34" charset="-12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  <a:cs typeface="Cambria Math" pitchFamily="34" charset="-120"/>
                        </a:rPr>
                        <m:t>S</m:t>
                      </m:r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itchFamily="34" charset="-120"/>
                        </a:rPr>
                        <m:t>∪{</m:t>
                      </m:r>
                      <m:r>
                        <m:rPr>
                          <m:sty m:val="p"/>
                        </m:rP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itchFamily="34" charset="-120"/>
                        </a:rPr>
                        <m:t>n</m:t>
                      </m:r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itchFamily="34" charset="-120"/>
                        </a:rPr>
                        <m:t>} ∈</m:t>
                      </m:r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𝐸</m:t>
                      </m:r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  <a:ea typeface="Cambria Math" pitchFamily="34" charset="-122"/>
                          <a:cs typeface="Cambria Math" pitchFamily="34" charset="-120"/>
                        </a:rPr>
                        <m:t>} </m:t>
                      </m:r>
                    </m:oMath>
                  </m:oMathPara>
                </a14:m>
                <a:endParaRPr lang="en-US" sz="2000" i="1" dirty="0">
                  <a:solidFill>
                    <a:srgbClr val="FF0000"/>
                  </a:solidFill>
                  <a:latin typeface="Cambria Math"/>
                  <a:ea typeface="Cambria Math" pitchFamily="34" charset="-122"/>
                  <a:cs typeface="Cambria Math" pitchFamily="34" charset="-120"/>
                </a:endParaRPr>
              </a:p>
              <a:p>
                <a:pPr marL="0" indent="0">
                  <a:buNone/>
                </a:pPr>
                <a:endParaRPr lang="en-US" sz="1700" dirty="0"/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1828800"/>
                <a:ext cx="7498080" cy="914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Shape 4"/>
              <p:cNvSpPr/>
              <p:nvPr/>
            </p:nvSpPr>
            <p:spPr>
              <a:xfrm>
                <a:off x="1188720" y="3337560"/>
                <a:ext cx="6766560" cy="594360"/>
              </a:xfrm>
              <a:prstGeom prst="rect">
                <a:avLst/>
              </a:prstGeom>
              <a:solidFill>
                <a:srgbClr val="E8DFC8"/>
              </a:solidFill>
              <a:ln w="12700">
                <a:solidFill>
                  <a:srgbClr val="D8CBB0"/>
                </a:solidFill>
                <a:prstDash val="solid"/>
              </a:ln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|</m:t>
                          </m:r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𝐸</m:t>
                          </m:r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|=|</m:t>
                          </m:r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0</m:t>
                          </m:r>
                        </m:sub>
                      </m:sSub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  <a:cs typeface="Cambria Math" pitchFamily="34" charset="-120"/>
                        </a:rPr>
                        <m:t>|+</m:t>
                      </m:r>
                      <m:sSub>
                        <m:sSubPr>
                          <m:ctrlP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|</m:t>
                          </m:r>
                          <m:r>
                            <a:rPr 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 pitchFamily="34" charset="-122"/>
                              <a:cs typeface="Cambria Math" pitchFamily="34" charset="-12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itchFamily="34" charset="-122"/>
                              <a:cs typeface="Cambria Math" pitchFamily="34" charset="-120"/>
                            </a:rPr>
                            <m:t>1</m:t>
                          </m:r>
                        </m:sub>
                      </m:sSub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itchFamily="34" charset="-122"/>
                          <a:cs typeface="Cambria Math" pitchFamily="34" charset="-120"/>
                        </a:rPr>
                        <m:t>|</m:t>
                      </m:r>
                    </m:oMath>
                  </m:oMathPara>
                </a14:m>
                <a:endParaRPr lang="en-IL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Shap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720" y="3337560"/>
                <a:ext cx="6766560" cy="5943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rgbClr val="D8CBB0"/>
                </a:solidFill>
                <a:prstDash val="solid"/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5"/>
          <p:cNvSpPr/>
          <p:nvPr/>
        </p:nvSpPr>
        <p:spPr>
          <a:xfrm>
            <a:off x="1371600" y="3493008"/>
            <a:ext cx="640080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endParaRPr lang="en-US" sz="800" dirty="0">
              <a:solidFill>
                <a:srgbClr val="FF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051560" y="4617720"/>
            <a:ext cx="7040880" cy="640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E₀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records which traces appear at least once.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E₁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 records which traces appear both with and without </a:t>
            </a:r>
            <a:r>
              <a:rPr lang="en-US" sz="2000" dirty="0">
                <a:solidFill>
                  <a:srgbClr val="FF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n</a:t>
            </a:r>
            <a:r>
              <a:rPr lang="en-US" sz="20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0219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0"/>
              <p:cNvSpPr/>
              <p:nvPr/>
            </p:nvSpPr>
            <p:spPr>
              <a:xfrm>
                <a:off x="640080" y="256032"/>
                <a:ext cx="7863840" cy="411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Proof: VC-dimensions 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𝐸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₀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𝐸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₁</m:t>
                    </m:r>
                  </m:oMath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 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256032"/>
                <a:ext cx="7863840" cy="411480"/>
              </a:xfrm>
              <a:prstGeom prst="rect">
                <a:avLst/>
              </a:prstGeom>
              <a:blipFill>
                <a:blip r:embed="rId3"/>
                <a:stretch>
                  <a:fillRect t="-27941" b="-52941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2"/>
              <p:cNvSpPr/>
              <p:nvPr/>
            </p:nvSpPr>
            <p:spPr>
              <a:xfrm>
                <a:off x="215008" y="700917"/>
                <a:ext cx="8928992" cy="3025512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algn="l"/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1. </a:t>
                </a:r>
                <a:r>
                  <a:rPr lang="en-US" sz="2000" dirty="0">
                    <a:solidFill>
                      <a:srgbClr val="FF0000"/>
                    </a:solidFill>
                    <a:latin typeface="Cambria Math" pitchFamily="34" charset="0"/>
                    <a:ea typeface="Cambria Math" pitchFamily="34" charset="-122"/>
                    <a:cs typeface="Cambria Math" pitchFamily="34" charset="-120"/>
                  </a:rPr>
                  <a:t>dim([n-1],E₀) ≤ d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	If </a:t>
                </a:r>
                <a:r>
                  <a:rPr lang="en-US" sz="2000" dirty="0">
                    <a:solidFill>
                      <a:srgbClr val="FF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E₀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shatteres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a (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𝑑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+1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)-set, then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𝐻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would also shatter it.</a:t>
                </a:r>
              </a:p>
              <a:p>
                <a:pPr algn="l"/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2. </a:t>
                </a:r>
                <a:r>
                  <a:rPr lang="en-US" sz="2000" dirty="0">
                    <a:solidFill>
                      <a:srgbClr val="FF0000"/>
                    </a:solidFill>
                    <a:latin typeface="Cambria Math" pitchFamily="34" charset="0"/>
                    <a:ea typeface="Cambria Math" pitchFamily="34" charset="-122"/>
                    <a:cs typeface="Cambria Math" pitchFamily="34" charset="-120"/>
                  </a:rPr>
                  <a:t>dim([n-1],E₁) ≤ d-1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	If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𝐸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₁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shattered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𝑆</m:t>
                    </m:r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|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𝑆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|=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𝑑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𝐻</m:t>
                    </m:r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would shatter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𝑆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∪{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𝑛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}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Tex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08" y="700917"/>
                <a:ext cx="8928992" cy="3025512"/>
              </a:xfrm>
              <a:prstGeom prst="rect">
                <a:avLst/>
              </a:prstGeom>
              <a:blipFill>
                <a:blip r:embed="rId4"/>
                <a:stretch>
                  <a:fillRect l="-1706" t="-202" b="-2621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244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3300"/>
      </a:accent1>
      <a:accent2>
        <a:srgbClr val="0066FF"/>
      </a:accent2>
      <a:accent3>
        <a:srgbClr val="FFFFFF"/>
      </a:accent3>
      <a:accent4>
        <a:srgbClr val="000000"/>
      </a:accent4>
      <a:accent5>
        <a:srgbClr val="B8ADAA"/>
      </a:accent5>
      <a:accent6>
        <a:srgbClr val="005CE7"/>
      </a:accent6>
      <a:hlink>
        <a:srgbClr val="FF0000"/>
      </a:hlink>
      <a:folHlink>
        <a:srgbClr val="009900"/>
      </a:folHlink>
    </a:clrScheme>
    <a:fontScheme name="Default Design">
      <a:majorFont>
        <a:latin typeface="Comic Sans MS"/>
        <a:ea typeface=""/>
        <a:cs typeface="Times New Roman"/>
      </a:majorFont>
      <a:minorFont>
        <a:latin typeface="Comic Sans MS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cs typeface="Times New Roman" panose="02020603050405020304" pitchFamily="18" charset="0"/>
          </a:defRPr>
        </a:defPPr>
      </a:lstStyle>
    </a:spDef>
    <a:lnDef>
      <a:spPr bwMode="auto"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Designs\Mountain.pot</Template>
  <TotalTime>18732</TotalTime>
  <Words>1035</Words>
  <Application>Microsoft Office PowerPoint</Application>
  <PresentationFormat>On-screen Show (4:3)</PresentationFormat>
  <Paragraphs>110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Cambria Math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</dc:creator>
  <cp:lastModifiedBy>שחר סמורודינסקי</cp:lastModifiedBy>
  <cp:revision>585</cp:revision>
  <dcterms:created xsi:type="dcterms:W3CDTF">2002-03-13T23:21:33Z</dcterms:created>
  <dcterms:modified xsi:type="dcterms:W3CDTF">2026-07-28T06:51:06Z</dcterms:modified>
</cp:coreProperties>
</file>