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71" r:id="rId2"/>
    <p:sldId id="667" r:id="rId3"/>
    <p:sldId id="652" r:id="rId4"/>
    <p:sldId id="703" r:id="rId5"/>
    <p:sldId id="656" r:id="rId6"/>
    <p:sldId id="647" r:id="rId7"/>
    <p:sldId id="654" r:id="rId8"/>
    <p:sldId id="653" r:id="rId9"/>
    <p:sldId id="650" r:id="rId10"/>
    <p:sldId id="658" r:id="rId11"/>
    <p:sldId id="706" r:id="rId12"/>
    <p:sldId id="705" r:id="rId13"/>
    <p:sldId id="661" r:id="rId14"/>
    <p:sldId id="699" r:id="rId15"/>
    <p:sldId id="668" r:id="rId16"/>
    <p:sldId id="669" r:id="rId17"/>
    <p:sldId id="651" r:id="rId18"/>
    <p:sldId id="623" r:id="rId19"/>
    <p:sldId id="679" r:id="rId20"/>
    <p:sldId id="700" r:id="rId21"/>
    <p:sldId id="702" r:id="rId2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FF66CC"/>
    <a:srgbClr val="FF7C80"/>
    <a:srgbClr val="99FF99"/>
    <a:srgbClr val="99CCFF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9314" autoAdjust="0"/>
  </p:normalViewPr>
  <p:slideViewPr>
    <p:cSldViewPr>
      <p:cViewPr varScale="1">
        <p:scale>
          <a:sx n="88" d="100"/>
          <a:sy n="88" d="100"/>
        </p:scale>
        <p:origin x="6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F28EB115-B7A0-4CAC-8450-4C15439303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515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  <a:endParaRPr lang="en-US" altLang="en-US"/>
          </a:p>
          <a:p>
            <a:pPr lvl="1"/>
            <a:r>
              <a:rPr lang="he-IL" altLang="en-US"/>
              <a:t>רמה שנייה</a:t>
            </a:r>
            <a:endParaRPr lang="en-US" altLang="en-US"/>
          </a:p>
          <a:p>
            <a:pPr lvl="2"/>
            <a:r>
              <a:rPr lang="he-IL" altLang="en-US"/>
              <a:t>רמה שלישית</a:t>
            </a:r>
            <a:endParaRPr lang="en-US" altLang="en-US"/>
          </a:p>
          <a:p>
            <a:pPr lvl="3"/>
            <a:r>
              <a:rPr lang="he-IL" altLang="en-US"/>
              <a:t>רמה רביעית</a:t>
            </a:r>
            <a:endParaRPr lang="en-US" altLang="en-US"/>
          </a:p>
          <a:p>
            <a:pPr lvl="4"/>
            <a:r>
              <a:rPr lang="he-IL" altLang="en-US"/>
              <a:t>רמה חמישית</a:t>
            </a:r>
            <a:endParaRPr lang="en-US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fld id="{DB6D5E24-3F08-4E2F-97A4-1F6A8F6B1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7CBC5-E648-48A4-9917-7331DEAFA6E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521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2AC4-95EF-7164-29EF-DC37C8AA4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9235147-30FB-B8D2-40A6-3E7DB5FFC4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80BBD4E5-98F7-5719-B8DD-C720FA38C4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85616D67-7483-106B-A02E-2F70A0BBAC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186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714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anticipates the Veronese map in Lecture 2. Point out that the degree-2 polynomial inequality becomes linear after adding monomials.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1F1FB-3B73-A490-39C6-4FCB92AF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BB26957-2D9A-BB68-1C93-162C1F2A96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8C140DF-636B-3059-0CBB-4234C1B04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CE97B143-A8ED-5DC0-04EC-DB6A9C7646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6340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E63B9-D54E-D78B-5DFD-664E6437A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64116F8-BFA8-38A6-07D4-67221703F1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4DC13181-7343-EBCA-CDBD-A52AECC247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E5E0FE12-2855-F005-3245-BCB59812C9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296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meant to orient the audience. Emphasize that Sauer-Shelah is the first real theorem and that examples are not just warm-up: they motivate the geometric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E2116-747E-2FC3-9A3E-3E662AF58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A6AB93B-459C-E64C-EFBF-4F2D379FF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0ED156BB-D77A-5F6A-8E3C-512E62283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96285215-160B-416C-908D-4BED3F864E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399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36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5995C-8A8C-5AB5-17B8-D5209E15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F831824-35E1-B49D-30DA-80DA4D1980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004EF08C-DEED-4982-B814-0A2E3A71D9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1037F82E-D249-2062-6673-D76DFC26F6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764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C6F79-0C90-C1F7-CA61-7808D76F3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18CEC7F-A0E8-10F3-59FC-9E9466227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2D806B1-70EB-18B8-1F55-7DE645B8F8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35028D99-95A0-CC74-6EDF-8A52BBCD4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922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2EF46-4CC1-A49F-9B1A-3B91FCC3C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263A726-515D-26F4-AE2E-BF080EAB74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74307FC-6D56-8FD3-170F-C4287D64A7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777369D2-8086-B3D0-C0D8-6449D5A479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379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E9E4A-6926-240B-A5DB-763E5EBF7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04C2084-A46F-73CD-3B0C-9340B4618B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EB103934-B9C3-0F4D-6D83-25AE5F35E6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C3540A47-8646-3979-E6A2-053F1A408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80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2AC4-95EF-7164-29EF-DC37C8AA4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9235147-30FB-B8D2-40A6-3E7DB5FFC4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80BBD4E5-98F7-5719-B8DD-C720FA38C4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85616D67-7483-106B-A02E-2F70A0BBAC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18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4FA2D-2530-47F4-9851-5AC3EBAA0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79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67A0A-C617-48C4-A16F-4EE637F57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05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24819-1B9D-4893-8FB5-345C472C04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9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27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B0039-28D3-44B3-9C88-37BF852B8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6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CAAFE-4264-4D7E-AFB0-255A8E73DD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94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087A0-BE8F-4857-8478-D77C2DDA7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5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3CCE-D22B-41C5-90E3-0D6A448507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34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0202F-16BA-4643-80C8-E27E6E07A7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7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35BAB-74C0-4DEC-89B1-36049773E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55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B71C3-0465-4970-9F60-3A3B0CEA63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33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E833C-2955-4EA1-B7D3-33983A918E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1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18515E41-D6EF-4047-AF07-5B3751AD5B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10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 descr="White marble"/>
          <p:cNvSpPr>
            <a:spLocks noChangeArrowheads="1"/>
          </p:cNvSpPr>
          <p:nvPr/>
        </p:nvSpPr>
        <p:spPr bwMode="auto">
          <a:xfrm>
            <a:off x="467421" y="2780928"/>
            <a:ext cx="8353051" cy="280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800" dirty="0">
                <a:solidFill>
                  <a:srgbClr val="00B0F0"/>
                </a:solidFill>
              </a:rPr>
              <a:t>Shakhar </a:t>
            </a:r>
            <a:r>
              <a:rPr lang="en-US" altLang="en-US" sz="2800" dirty="0" err="1">
                <a:solidFill>
                  <a:srgbClr val="00B0F0"/>
                </a:solidFill>
              </a:rPr>
              <a:t>Smorodinsky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sz="1600" dirty="0">
              <a:solidFill>
                <a:srgbClr val="00B0F0"/>
              </a:solidFill>
            </a:endParaRP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179388" y="1105580"/>
            <a:ext cx="885710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9pPr>
          </a:lstStyle>
          <a:p>
            <a:pPr marL="0" indent="0" algn="ctr">
              <a:buNone/>
            </a:pPr>
            <a:r>
              <a:rPr lang="en-US" sz="28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Hypergraphs with Bounded VC-Dimension</a:t>
            </a:r>
            <a:endParaRPr lang="en-US" sz="2800" dirty="0"/>
          </a:p>
        </p:txBody>
      </p:sp>
      <p:sp>
        <p:nvSpPr>
          <p:cNvPr id="4" name="Text 6"/>
          <p:cNvSpPr/>
          <p:nvPr/>
        </p:nvSpPr>
        <p:spPr>
          <a:xfrm>
            <a:off x="2377440" y="43434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IBS ECOPRO Summer School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6A013-1CC2-7D65-C047-57E180111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CF1BF6F7-CB5A-4530-CFAD-ED2132E87D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Definition: </a:t>
                </a:r>
                <a14:m>
                  <m:oMath xmlns:m="http://schemas.openxmlformats.org/officeDocument/2006/math">
                    <m:r>
                      <a:rPr lang="en-US" altLang="en-US" sz="3200" i="1" smtClean="0">
                        <a:solidFill>
                          <a:srgbClr val="7030A0"/>
                        </a:solidFill>
                        <a:latin typeface="Cambria Math"/>
                      </a:rPr>
                      <m:t>𝑉𝐶</m:t>
                    </m:r>
                    <m:r>
                      <a:rPr lang="en-US" altLang="en-US" sz="3200" i="1" smtClean="0">
                        <a:latin typeface="Cambria Math"/>
                      </a:rPr>
                      <m:t>−</m:t>
                    </m:r>
                    <m:r>
                      <a:rPr lang="en-US" altLang="en-US" sz="3200" i="1" smtClean="0">
                        <a:latin typeface="Cambria Math"/>
                      </a:rPr>
                      <m:t>𝑑𝑖𝑚𝑒𝑛𝑠𝑖𝑜𝑛</m:t>
                    </m:r>
                  </m:oMath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CF1BF6F7-CB5A-4530-CFAD-ED2132E87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28E88B98-ED2C-D52B-8E8B-680452C57C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980728"/>
                <a:ext cx="9030572" cy="19697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endParaRPr lang="en-US" altLang="en-US" sz="2800" b="0" i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said to be </a:t>
                </a:r>
                <a:r>
                  <a:rPr lang="en-US" altLang="en-US" sz="2000" b="1" i="1" dirty="0">
                    <a:solidFill>
                      <a:srgbClr val="000000"/>
                    </a:solidFill>
                  </a:rPr>
                  <a:t>shattered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if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∩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Equivalently: for every partition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∃ 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)∩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28E88B98-ED2C-D52B-8E8B-680452C57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80728"/>
                <a:ext cx="9030572" cy="1969770"/>
              </a:xfrm>
              <a:prstGeom prst="rect">
                <a:avLst/>
              </a:prstGeom>
              <a:blipFill>
                <a:blip r:embed="rId4"/>
                <a:stretch>
                  <a:fillRect l="-743" t="-1858" b="-464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תמונה 4">
            <a:extLst>
              <a:ext uri="{FF2B5EF4-FFF2-40B4-BE49-F238E27FC236}">
                <a16:creationId xmlns:a16="http://schemas.microsoft.com/office/drawing/2014/main" id="{52E73D99-9FF0-2E8B-EC70-5A37A979EE80}"/>
              </a:ext>
            </a:extLst>
          </p:cNvPr>
          <p:cNvPicPr/>
          <p:nvPr/>
        </p:nvPicPr>
        <p:blipFill rotWithShape="1">
          <a:blip r:embed="rId5"/>
          <a:srcRect l="2745" t="27226" r="59981" b="23972"/>
          <a:stretch/>
        </p:blipFill>
        <p:spPr bwMode="auto">
          <a:xfrm>
            <a:off x="2483768" y="3789040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אליפסה 5">
            <a:extLst>
              <a:ext uri="{FF2B5EF4-FFF2-40B4-BE49-F238E27FC236}">
                <a16:creationId xmlns:a16="http://schemas.microsoft.com/office/drawing/2014/main" id="{903DFE75-E393-88A7-F63D-28B7BB52FCCB}"/>
              </a:ext>
            </a:extLst>
          </p:cNvPr>
          <p:cNvSpPr/>
          <p:nvPr/>
        </p:nvSpPr>
        <p:spPr bwMode="auto">
          <a:xfrm flipH="1" flipV="1">
            <a:off x="4499992" y="436855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אליפסה 6">
            <a:extLst>
              <a:ext uri="{FF2B5EF4-FFF2-40B4-BE49-F238E27FC236}">
                <a16:creationId xmlns:a16="http://schemas.microsoft.com/office/drawing/2014/main" id="{B5F8CF11-E030-99F5-85FC-9FF685866176}"/>
              </a:ext>
            </a:extLst>
          </p:cNvPr>
          <p:cNvSpPr/>
          <p:nvPr/>
        </p:nvSpPr>
        <p:spPr bwMode="auto">
          <a:xfrm flipH="1" flipV="1">
            <a:off x="4813192" y="485522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אליפסה 7">
            <a:extLst>
              <a:ext uri="{FF2B5EF4-FFF2-40B4-BE49-F238E27FC236}">
                <a16:creationId xmlns:a16="http://schemas.microsoft.com/office/drawing/2014/main" id="{35C422EE-B8B2-D94B-709D-461B315AF41A}"/>
              </a:ext>
            </a:extLst>
          </p:cNvPr>
          <p:cNvSpPr/>
          <p:nvPr/>
        </p:nvSpPr>
        <p:spPr bwMode="auto">
          <a:xfrm flipH="1" flipV="1">
            <a:off x="5220072" y="496228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8">
            <a:extLst>
              <a:ext uri="{FF2B5EF4-FFF2-40B4-BE49-F238E27FC236}">
                <a16:creationId xmlns:a16="http://schemas.microsoft.com/office/drawing/2014/main" id="{2E25521C-EDA1-A2B7-29D3-BCD7BAF41E48}"/>
              </a:ext>
            </a:extLst>
          </p:cNvPr>
          <p:cNvSpPr/>
          <p:nvPr/>
        </p:nvSpPr>
        <p:spPr bwMode="auto">
          <a:xfrm flipH="1" flipV="1">
            <a:off x="4932040" y="423290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9">
            <a:extLst>
              <a:ext uri="{FF2B5EF4-FFF2-40B4-BE49-F238E27FC236}">
                <a16:creationId xmlns:a16="http://schemas.microsoft.com/office/drawing/2014/main" id="{3046A00D-0287-0466-71E5-91F677087A99}"/>
              </a:ext>
            </a:extLst>
          </p:cNvPr>
          <p:cNvSpPr/>
          <p:nvPr/>
        </p:nvSpPr>
        <p:spPr bwMode="auto">
          <a:xfrm flipH="1" flipV="1">
            <a:off x="3545632" y="517858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אליפסה 10">
            <a:extLst>
              <a:ext uri="{FF2B5EF4-FFF2-40B4-BE49-F238E27FC236}">
                <a16:creationId xmlns:a16="http://schemas.microsoft.com/office/drawing/2014/main" id="{F17E7C83-36D1-1399-258E-DC0B37973A35}"/>
              </a:ext>
            </a:extLst>
          </p:cNvPr>
          <p:cNvSpPr/>
          <p:nvPr/>
        </p:nvSpPr>
        <p:spPr bwMode="auto">
          <a:xfrm flipH="1" flipV="1">
            <a:off x="4583777" y="537692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אליפסה 11">
            <a:extLst>
              <a:ext uri="{FF2B5EF4-FFF2-40B4-BE49-F238E27FC236}">
                <a16:creationId xmlns:a16="http://schemas.microsoft.com/office/drawing/2014/main" id="{823BE4BA-08FD-8F13-BCA7-ACFB02A3EE45}"/>
              </a:ext>
            </a:extLst>
          </p:cNvPr>
          <p:cNvSpPr/>
          <p:nvPr/>
        </p:nvSpPr>
        <p:spPr bwMode="auto">
          <a:xfrm flipH="1" flipV="1">
            <a:off x="4152332" y="491511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12">
            <a:extLst>
              <a:ext uri="{FF2B5EF4-FFF2-40B4-BE49-F238E27FC236}">
                <a16:creationId xmlns:a16="http://schemas.microsoft.com/office/drawing/2014/main" id="{D5B88AE4-0266-E5C9-4F25-16D3B7AD8090}"/>
              </a:ext>
            </a:extLst>
          </p:cNvPr>
          <p:cNvSpPr/>
          <p:nvPr/>
        </p:nvSpPr>
        <p:spPr bwMode="auto">
          <a:xfrm flipH="1" flipV="1">
            <a:off x="3828296" y="422108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13">
            <a:extLst>
              <a:ext uri="{FF2B5EF4-FFF2-40B4-BE49-F238E27FC236}">
                <a16:creationId xmlns:a16="http://schemas.microsoft.com/office/drawing/2014/main" id="{14B4D9A9-CF1B-57B2-B316-4B1306B9ED41}"/>
              </a:ext>
            </a:extLst>
          </p:cNvPr>
          <p:cNvSpPr/>
          <p:nvPr/>
        </p:nvSpPr>
        <p:spPr bwMode="auto">
          <a:xfrm flipH="1" flipV="1">
            <a:off x="5424284" y="426485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15">
            <a:extLst>
              <a:ext uri="{FF2B5EF4-FFF2-40B4-BE49-F238E27FC236}">
                <a16:creationId xmlns:a16="http://schemas.microsoft.com/office/drawing/2014/main" id="{6DB2E423-4690-94C1-B3E1-38F9E869302E}"/>
              </a:ext>
            </a:extLst>
          </p:cNvPr>
          <p:cNvSpPr/>
          <p:nvPr/>
        </p:nvSpPr>
        <p:spPr bwMode="auto">
          <a:xfrm flipH="1" flipV="1">
            <a:off x="3240832" y="487378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01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95889-613B-D366-A30D-893F98DF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1D8E115F-710D-5EC5-48D3-04807DCBB3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Definition: </a:t>
                </a:r>
                <a14:m>
                  <m:oMath xmlns:m="http://schemas.openxmlformats.org/officeDocument/2006/math">
                    <m:r>
                      <a:rPr lang="en-US" altLang="en-US" sz="3200" i="1" smtClean="0">
                        <a:solidFill>
                          <a:srgbClr val="7030A0"/>
                        </a:solidFill>
                        <a:latin typeface="Cambria Math"/>
                      </a:rPr>
                      <m:t>𝑉𝐶</m:t>
                    </m:r>
                    <m:r>
                      <a:rPr lang="en-US" altLang="en-US" sz="3200" i="1" smtClean="0">
                        <a:latin typeface="Cambria Math"/>
                      </a:rPr>
                      <m:t>−</m:t>
                    </m:r>
                    <m:r>
                      <a:rPr lang="en-US" altLang="en-US" sz="3200" i="1" smtClean="0">
                        <a:latin typeface="Cambria Math"/>
                      </a:rPr>
                      <m:t>𝑑𝑖𝑚𝑒𝑛𝑠𝑖𝑜𝑛</m:t>
                    </m:r>
                  </m:oMath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CF1BF6F7-CB5A-4530-CFAD-ED2132E87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3482574C-BC29-849B-0A2F-2FF90BC434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980728"/>
                <a:ext cx="9030572" cy="19697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endParaRPr lang="en-US" altLang="en-US" sz="2800" b="0" i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said to be </a:t>
                </a:r>
                <a:r>
                  <a:rPr lang="en-US" altLang="en-US" sz="2000" b="1" i="1" dirty="0">
                    <a:solidFill>
                      <a:srgbClr val="000000"/>
                    </a:solidFill>
                  </a:rPr>
                  <a:t>shattered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if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∩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Equivalently: for every partition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∃ 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)∩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45985092-99D1-0B08-AF25-4AAE59CB0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80728"/>
                <a:ext cx="9030572" cy="1969770"/>
              </a:xfrm>
              <a:prstGeom prst="rect">
                <a:avLst/>
              </a:prstGeom>
              <a:blipFill>
                <a:blip r:embed="rId4"/>
                <a:stretch>
                  <a:fillRect l="-743" t="-1858" b="-464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תמונה 4">
            <a:extLst>
              <a:ext uri="{FF2B5EF4-FFF2-40B4-BE49-F238E27FC236}">
                <a16:creationId xmlns:a16="http://schemas.microsoft.com/office/drawing/2014/main" id="{D95302B4-ABF2-0E7D-9EEB-E6D6301FDBFF}"/>
              </a:ext>
            </a:extLst>
          </p:cNvPr>
          <p:cNvPicPr/>
          <p:nvPr/>
        </p:nvPicPr>
        <p:blipFill rotWithShape="1">
          <a:blip r:embed="rId5"/>
          <a:srcRect l="2745" t="27226" r="59981" b="23972"/>
          <a:stretch/>
        </p:blipFill>
        <p:spPr bwMode="auto">
          <a:xfrm>
            <a:off x="2483768" y="3789040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אליפסה 6">
            <a:extLst>
              <a:ext uri="{FF2B5EF4-FFF2-40B4-BE49-F238E27FC236}">
                <a16:creationId xmlns:a16="http://schemas.microsoft.com/office/drawing/2014/main" id="{A5B269E3-3385-E15A-1D6C-EEF98C591FAB}"/>
              </a:ext>
            </a:extLst>
          </p:cNvPr>
          <p:cNvSpPr/>
          <p:nvPr/>
        </p:nvSpPr>
        <p:spPr bwMode="auto">
          <a:xfrm flipH="1" flipV="1">
            <a:off x="4813192" y="485522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12">
            <a:extLst>
              <a:ext uri="{FF2B5EF4-FFF2-40B4-BE49-F238E27FC236}">
                <a16:creationId xmlns:a16="http://schemas.microsoft.com/office/drawing/2014/main" id="{57EA6C92-0350-063E-BDF8-8D150443E861}"/>
              </a:ext>
            </a:extLst>
          </p:cNvPr>
          <p:cNvSpPr/>
          <p:nvPr/>
        </p:nvSpPr>
        <p:spPr bwMode="auto">
          <a:xfrm flipH="1" flipV="1">
            <a:off x="3828296" y="422108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46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31464-AF9A-94C0-8E64-B58E3258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83C1495-4A96-03D7-E32F-DB546A5F3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ea typeface="Cambria Math" panose="02040503050406030204" pitchFamily="18" charset="0"/>
              </a:rPr>
              <a:t>Another view of shattered set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47EA5EC7-47E5-B7D3-380B-5CDA18F2C3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866266"/>
                <a:ext cx="9073008" cy="2390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Alternatively,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altLang="en-US" sz="2000" dirty="0"/>
                  <a:t> is a family of binary strings of length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011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47EA5EC7-47E5-B7D3-380B-5CDA18F2C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866266"/>
                <a:ext cx="9073008" cy="2390398"/>
              </a:xfrm>
              <a:prstGeom prst="rect">
                <a:avLst/>
              </a:prstGeom>
              <a:blipFill>
                <a:blip r:embed="rId2"/>
                <a:stretch>
                  <a:fillRect l="-7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6954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0C6A1-DE8C-1DDE-13EC-F216A8B1F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76848251-F483-5120-66B4-CCAEC7175E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Definition: </a:t>
                </a:r>
                <a14:m>
                  <m:oMath xmlns:m="http://schemas.openxmlformats.org/officeDocument/2006/math">
                    <m:r>
                      <a:rPr lang="en-US" altLang="en-US" sz="3200" i="1" smtClean="0">
                        <a:solidFill>
                          <a:srgbClr val="7030A0"/>
                        </a:solidFill>
                        <a:latin typeface="Cambria Math"/>
                      </a:rPr>
                      <m:t>𝑉𝐶</m:t>
                    </m:r>
                    <m:r>
                      <a:rPr lang="en-US" altLang="en-US" sz="3200" i="1" smtClean="0">
                        <a:latin typeface="Cambria Math"/>
                      </a:rPr>
                      <m:t>−</m:t>
                    </m:r>
                    <m:r>
                      <a:rPr lang="en-US" altLang="en-US" sz="3200" i="1" smtClean="0">
                        <a:latin typeface="Cambria Math"/>
                      </a:rPr>
                      <m:t>𝑑𝑖𝑚𝑒𝑛𝑠𝑖𝑜𝑛</m:t>
                    </m:r>
                  </m:oMath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CF1BF6F7-CB5A-4530-CFAD-ED2132E87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791212A3-00BA-ECCB-3CE6-BA13FDAD07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6512" y="1556792"/>
                <a:ext cx="903057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The </a:t>
                </a:r>
                <a:r>
                  <a:rPr lang="en-US" altLang="en-US" dirty="0">
                    <a:solidFill>
                      <a:srgbClr val="7030A0"/>
                    </a:solidFill>
                  </a:rPr>
                  <a:t>VC-dimension</a:t>
                </a:r>
                <a:r>
                  <a:rPr lang="en-US" altLang="en-US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dim</m:t>
                    </m:r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⁡(</m:t>
                    </m:r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/>
                      </a:rPr>
                      <m:t>) = </m:t>
                    </m:r>
                    <m:func>
                      <m:funcPr>
                        <m:ctrlP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alt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𝑆</m:t>
                            </m:r>
                            <m:r>
                              <a:rPr lang="en-US" alt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alt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𝑎𝑡𝑡𝑒𝑟𝑒𝑑</m:t>
                            </m:r>
                          </m:e>
                        </m:d>
                      </m:e>
                    </m:func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791212A3-00BA-ECCB-3CE6-BA13FDAD0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512" y="1556792"/>
                <a:ext cx="9030572" cy="461665"/>
              </a:xfrm>
              <a:prstGeom prst="rect">
                <a:avLst/>
              </a:prstGeom>
              <a:blipFill>
                <a:blip r:embed="rId4"/>
                <a:stretch>
                  <a:fillRect l="-1013" t="-10526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תמונה 4">
            <a:extLst>
              <a:ext uri="{FF2B5EF4-FFF2-40B4-BE49-F238E27FC236}">
                <a16:creationId xmlns:a16="http://schemas.microsoft.com/office/drawing/2014/main" id="{C0573ED8-C793-BD1F-CFCD-293C014E1EF9}"/>
              </a:ext>
            </a:extLst>
          </p:cNvPr>
          <p:cNvPicPr/>
          <p:nvPr/>
        </p:nvPicPr>
        <p:blipFill rotWithShape="1">
          <a:blip r:embed="rId5"/>
          <a:srcRect l="2745" t="27226" r="59981" b="23972"/>
          <a:stretch/>
        </p:blipFill>
        <p:spPr bwMode="auto">
          <a:xfrm>
            <a:off x="2483768" y="3789040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אליפסה 6">
            <a:extLst>
              <a:ext uri="{FF2B5EF4-FFF2-40B4-BE49-F238E27FC236}">
                <a16:creationId xmlns:a16="http://schemas.microsoft.com/office/drawing/2014/main" id="{E976E4FA-1A02-40AB-702F-80D52EEE52D5}"/>
              </a:ext>
            </a:extLst>
          </p:cNvPr>
          <p:cNvSpPr/>
          <p:nvPr/>
        </p:nvSpPr>
        <p:spPr bwMode="auto">
          <a:xfrm flipH="1" flipV="1">
            <a:off x="4813192" y="485522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12">
            <a:extLst>
              <a:ext uri="{FF2B5EF4-FFF2-40B4-BE49-F238E27FC236}">
                <a16:creationId xmlns:a16="http://schemas.microsoft.com/office/drawing/2014/main" id="{538F9841-4B33-3F00-9CD9-C938B13C14C5}"/>
              </a:ext>
            </a:extLst>
          </p:cNvPr>
          <p:cNvSpPr/>
          <p:nvPr/>
        </p:nvSpPr>
        <p:spPr bwMode="auto">
          <a:xfrm flipH="1" flipV="1">
            <a:off x="3828296" y="422108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4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F39BF-9C4E-26C8-D63F-92CD97D3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6F25264A-65D9-14CC-B15B-AE62E7931B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Definition: </a:t>
                </a:r>
                <a14:m>
                  <m:oMath xmlns:m="http://schemas.openxmlformats.org/officeDocument/2006/math">
                    <m:r>
                      <a:rPr lang="en-US" altLang="en-US" sz="3200" i="1" smtClean="0">
                        <a:solidFill>
                          <a:srgbClr val="7030A0"/>
                        </a:solidFill>
                        <a:latin typeface="Cambria Math"/>
                      </a:rPr>
                      <m:t>𝑉𝐶</m:t>
                    </m:r>
                    <m:r>
                      <a:rPr lang="en-US" altLang="en-US" sz="3200" i="1" smtClean="0">
                        <a:latin typeface="Cambria Math"/>
                      </a:rPr>
                      <m:t>−</m:t>
                    </m:r>
                    <m:r>
                      <a:rPr lang="en-US" altLang="en-US" sz="3200" i="1" smtClean="0">
                        <a:latin typeface="Cambria Math"/>
                      </a:rPr>
                      <m:t>𝑑𝑖𝑚𝑒𝑛𝑠𝑖𝑜𝑛</m:t>
                    </m:r>
                  </m:oMath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60BC44B1-8C08-D6BE-2E66-EF1EF311B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Line Callout 1 11">
                <a:extLst>
                  <a:ext uri="{FF2B5EF4-FFF2-40B4-BE49-F238E27FC236}">
                    <a16:creationId xmlns:a16="http://schemas.microsoft.com/office/drawing/2014/main" id="{35F6BDA0-E4FC-06B3-0F84-264D28824DD9}"/>
                  </a:ext>
                </a:extLst>
              </p:cNvPr>
              <p:cNvSpPr/>
              <p:nvPr/>
            </p:nvSpPr>
            <p:spPr bwMode="auto">
              <a:xfrm>
                <a:off x="755576" y="5099029"/>
                <a:ext cx="2448272" cy="504056"/>
              </a:xfrm>
              <a:prstGeom prst="borderCallout1">
                <a:avLst>
                  <a:gd name="adj1" fmla="val 47902"/>
                  <a:gd name="adj2" fmla="val 103850"/>
                  <a:gd name="adj3" fmla="val -156030"/>
                  <a:gd name="adj4" fmla="val 144256"/>
                </a:avLst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1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altLang="en-US" sz="1600" u="sng" dirty="0"/>
                  <a:t>Example</a:t>
                </a:r>
                <a:r>
                  <a:rPr lang="en-US" altLang="en-US" sz="1600" dirty="0"/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0" lang="en-US" sz="1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US" sz="1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kumimoji="0" lang="en-US" sz="1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1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</m:d>
                      </m:e>
                    </m:func>
                    <m:r>
                      <a: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 Math"/>
                        <a:cs typeface="Times New Roman" panose="02020603050405020304" pitchFamily="18" charset="0"/>
                      </a:rPr>
                      <m:t>= ?</m:t>
                    </m:r>
                  </m:oMath>
                </a14:m>
                <a:endParaRPr kumimoji="0" lang="he-IL" sz="24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Line Callout 1 11">
                <a:extLst>
                  <a:ext uri="{FF2B5EF4-FFF2-40B4-BE49-F238E27FC236}">
                    <a16:creationId xmlns:a16="http://schemas.microsoft.com/office/drawing/2014/main" id="{35F6BDA0-E4FC-06B3-0F84-264D28824D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76" y="5099029"/>
                <a:ext cx="2448272" cy="504056"/>
              </a:xfrm>
              <a:prstGeom prst="borderCallout1">
                <a:avLst>
                  <a:gd name="adj1" fmla="val 47902"/>
                  <a:gd name="adj2" fmla="val 103850"/>
                  <a:gd name="adj3" fmla="val -156030"/>
                  <a:gd name="adj4" fmla="val 144256"/>
                </a:avLst>
              </a:prstGeom>
              <a:blipFill>
                <a:blip r:embed="rId4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CC4134AA-E7BA-6801-ACC9-8500FB562AD1}"/>
              </a:ext>
            </a:extLst>
          </p:cNvPr>
          <p:cNvGrpSpPr/>
          <p:nvPr/>
        </p:nvGrpSpPr>
        <p:grpSpPr>
          <a:xfrm>
            <a:off x="971600" y="3861048"/>
            <a:ext cx="7056784" cy="263055"/>
            <a:chOff x="971600" y="3138235"/>
            <a:chExt cx="7056784" cy="26305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DA75B89-CDAF-A8AE-CF1A-176FCD3F726A}"/>
                </a:ext>
              </a:extLst>
            </p:cNvPr>
            <p:cNvCxnSpPr/>
            <p:nvPr/>
          </p:nvCxnSpPr>
          <p:spPr bwMode="auto">
            <a:xfrm>
              <a:off x="971600" y="3284984"/>
              <a:ext cx="705678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9DBDBA6-241C-CD39-A60E-07197F6F36AD}"/>
                </a:ext>
              </a:extLst>
            </p:cNvPr>
            <p:cNvSpPr/>
            <p:nvPr/>
          </p:nvSpPr>
          <p:spPr bwMode="auto">
            <a:xfrm>
              <a:off x="6588224" y="314096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A0522D7-4214-78E2-0E69-2C19C8544351}"/>
                </a:ext>
              </a:extLst>
            </p:cNvPr>
            <p:cNvSpPr/>
            <p:nvPr/>
          </p:nvSpPr>
          <p:spPr bwMode="auto">
            <a:xfrm>
              <a:off x="6156176" y="3138235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247DAB0-2D45-5008-8260-3ACC5E71AB35}"/>
                </a:ext>
              </a:extLst>
            </p:cNvPr>
            <p:cNvSpPr/>
            <p:nvPr/>
          </p:nvSpPr>
          <p:spPr bwMode="auto">
            <a:xfrm>
              <a:off x="2483768" y="318252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2343C48-7CB5-D33A-0B45-D62D31E29752}"/>
                </a:ext>
              </a:extLst>
            </p:cNvPr>
            <p:cNvSpPr/>
            <p:nvPr/>
          </p:nvSpPr>
          <p:spPr bwMode="auto">
            <a:xfrm>
              <a:off x="7541096" y="315755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317FF8-72DB-ECB2-D059-70C9EB113547}"/>
                </a:ext>
              </a:extLst>
            </p:cNvPr>
            <p:cNvSpPr/>
            <p:nvPr/>
          </p:nvSpPr>
          <p:spPr bwMode="auto">
            <a:xfrm>
              <a:off x="1907704" y="318526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389103E-AA48-749A-BF61-4C91B762453A}"/>
                </a:ext>
              </a:extLst>
            </p:cNvPr>
            <p:cNvSpPr/>
            <p:nvPr/>
          </p:nvSpPr>
          <p:spPr bwMode="auto">
            <a:xfrm>
              <a:off x="3851920" y="3171411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צורה חופשית 35">
            <a:extLst>
              <a:ext uri="{FF2B5EF4-FFF2-40B4-BE49-F238E27FC236}">
                <a16:creationId xmlns:a16="http://schemas.microsoft.com/office/drawing/2014/main" id="{478FD72C-254A-B53D-46E1-FF81B4B9E931}"/>
              </a:ext>
            </a:extLst>
          </p:cNvPr>
          <p:cNvSpPr/>
          <p:nvPr/>
        </p:nvSpPr>
        <p:spPr bwMode="auto">
          <a:xfrm>
            <a:off x="4070243" y="5528380"/>
            <a:ext cx="1064998" cy="833958"/>
          </a:xfrm>
          <a:custGeom>
            <a:avLst/>
            <a:gdLst>
              <a:gd name="connsiteX0" fmla="*/ 954518 w 1064998"/>
              <a:gd name="connsiteY0" fmla="*/ 322004 h 833958"/>
              <a:gd name="connsiteX1" fmla="*/ 1061050 w 1064998"/>
              <a:gd name="connsiteY1" fmla="*/ 739255 h 833958"/>
              <a:gd name="connsiteX2" fmla="*/ 803598 w 1064998"/>
              <a:gd name="connsiteY2" fmla="*/ 801399 h 833958"/>
              <a:gd name="connsiteX3" fmla="*/ 590534 w 1064998"/>
              <a:gd name="connsiteY3" fmla="*/ 322004 h 833958"/>
              <a:gd name="connsiteX4" fmla="*/ 395225 w 1064998"/>
              <a:gd name="connsiteY4" fmla="*/ 268738 h 833958"/>
              <a:gd name="connsiteX5" fmla="*/ 315326 w 1064998"/>
              <a:gd name="connsiteY5" fmla="*/ 499558 h 833958"/>
              <a:gd name="connsiteX6" fmla="*/ 226549 w 1064998"/>
              <a:gd name="connsiteY6" fmla="*/ 739255 h 833958"/>
              <a:gd name="connsiteX7" fmla="*/ 13485 w 1064998"/>
              <a:gd name="connsiteY7" fmla="*/ 730377 h 833958"/>
              <a:gd name="connsiteX8" fmla="*/ 66751 w 1064998"/>
              <a:gd name="connsiteY8" fmla="*/ 233228 h 833958"/>
              <a:gd name="connsiteX9" fmla="*/ 430736 w 1064998"/>
              <a:gd name="connsiteY9" fmla="*/ 2408 h 833958"/>
              <a:gd name="connsiteX10" fmla="*/ 883497 w 1064998"/>
              <a:gd name="connsiteY10" fmla="*/ 126696 h 833958"/>
              <a:gd name="connsiteX11" fmla="*/ 954518 w 1064998"/>
              <a:gd name="connsiteY11" fmla="*/ 322004 h 83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4998" h="833958">
                <a:moveTo>
                  <a:pt x="954518" y="322004"/>
                </a:moveTo>
                <a:cubicBezTo>
                  <a:pt x="984110" y="424097"/>
                  <a:pt x="1086203" y="659356"/>
                  <a:pt x="1061050" y="739255"/>
                </a:cubicBezTo>
                <a:cubicBezTo>
                  <a:pt x="1035897" y="819154"/>
                  <a:pt x="882017" y="870941"/>
                  <a:pt x="803598" y="801399"/>
                </a:cubicBezTo>
                <a:cubicBezTo>
                  <a:pt x="725179" y="731857"/>
                  <a:pt x="658596" y="410781"/>
                  <a:pt x="590534" y="322004"/>
                </a:cubicBezTo>
                <a:cubicBezTo>
                  <a:pt x="522472" y="233227"/>
                  <a:pt x="441093" y="239146"/>
                  <a:pt x="395225" y="268738"/>
                </a:cubicBezTo>
                <a:cubicBezTo>
                  <a:pt x="349357" y="298330"/>
                  <a:pt x="343439" y="421139"/>
                  <a:pt x="315326" y="499558"/>
                </a:cubicBezTo>
                <a:cubicBezTo>
                  <a:pt x="287213" y="577977"/>
                  <a:pt x="276856" y="700785"/>
                  <a:pt x="226549" y="739255"/>
                </a:cubicBezTo>
                <a:cubicBezTo>
                  <a:pt x="176242" y="777725"/>
                  <a:pt x="40118" y="814715"/>
                  <a:pt x="13485" y="730377"/>
                </a:cubicBezTo>
                <a:cubicBezTo>
                  <a:pt x="-13148" y="646039"/>
                  <a:pt x="-2791" y="354556"/>
                  <a:pt x="66751" y="233228"/>
                </a:cubicBezTo>
                <a:cubicBezTo>
                  <a:pt x="136293" y="111900"/>
                  <a:pt x="294612" y="20163"/>
                  <a:pt x="430736" y="2408"/>
                </a:cubicBezTo>
                <a:cubicBezTo>
                  <a:pt x="566860" y="-15347"/>
                  <a:pt x="793241" y="68991"/>
                  <a:pt x="883497" y="126696"/>
                </a:cubicBezTo>
                <a:cubicBezTo>
                  <a:pt x="973753" y="184401"/>
                  <a:pt x="924926" y="219911"/>
                  <a:pt x="954518" y="322004"/>
                </a:cubicBezTo>
                <a:close/>
              </a:path>
            </a:pathLst>
          </a:custGeom>
          <a:solidFill>
            <a:srgbClr val="FF7C8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22" name="מחבר ישר 31">
            <a:extLst>
              <a:ext uri="{FF2B5EF4-FFF2-40B4-BE49-F238E27FC236}">
                <a16:creationId xmlns:a16="http://schemas.microsoft.com/office/drawing/2014/main" id="{5A3A218D-321E-4FA2-3604-DDE1836B253C}"/>
              </a:ext>
            </a:extLst>
          </p:cNvPr>
          <p:cNvCxnSpPr/>
          <p:nvPr/>
        </p:nvCxnSpPr>
        <p:spPr bwMode="auto">
          <a:xfrm>
            <a:off x="2172112" y="6013162"/>
            <a:ext cx="362402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אליפסה 32">
            <a:extLst>
              <a:ext uri="{FF2B5EF4-FFF2-40B4-BE49-F238E27FC236}">
                <a16:creationId xmlns:a16="http://schemas.microsoft.com/office/drawing/2014/main" id="{0E9803FF-473A-C850-0619-9E5C5986337C}"/>
              </a:ext>
            </a:extLst>
          </p:cNvPr>
          <p:cNvSpPr/>
          <p:nvPr/>
        </p:nvSpPr>
        <p:spPr bwMode="auto">
          <a:xfrm flipH="1" flipV="1">
            <a:off x="4788024" y="595738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33">
            <a:extLst>
              <a:ext uri="{FF2B5EF4-FFF2-40B4-BE49-F238E27FC236}">
                <a16:creationId xmlns:a16="http://schemas.microsoft.com/office/drawing/2014/main" id="{7F99EDC8-B20D-DE11-5D3A-CC42C9964D30}"/>
              </a:ext>
            </a:extLst>
          </p:cNvPr>
          <p:cNvSpPr/>
          <p:nvPr/>
        </p:nvSpPr>
        <p:spPr bwMode="auto">
          <a:xfrm flipH="1" flipV="1">
            <a:off x="4476368" y="595738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34">
            <a:extLst>
              <a:ext uri="{FF2B5EF4-FFF2-40B4-BE49-F238E27FC236}">
                <a16:creationId xmlns:a16="http://schemas.microsoft.com/office/drawing/2014/main" id="{60451675-075E-77AC-82E3-657A0CA58DF0}"/>
              </a:ext>
            </a:extLst>
          </p:cNvPr>
          <p:cNvSpPr/>
          <p:nvPr/>
        </p:nvSpPr>
        <p:spPr bwMode="auto">
          <a:xfrm flipH="1" flipV="1">
            <a:off x="4188336" y="594928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00A225C4-1A18-2E3F-004A-2122E8C555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endParaRPr lang="en-US" altLang="en-US" sz="2800" b="0" i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said to be </a:t>
                </a:r>
                <a:r>
                  <a:rPr lang="en-US" altLang="en-US" sz="2000" b="1" i="1" dirty="0">
                    <a:solidFill>
                      <a:srgbClr val="000000"/>
                    </a:solidFill>
                  </a:rPr>
                  <a:t>shattered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if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∩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latin typeface="+mn-lt"/>
                  </a:rPr>
                  <a:t>The </a:t>
                </a:r>
                <a:r>
                  <a:rPr lang="en-US" altLang="en-US" sz="2000" dirty="0">
                    <a:solidFill>
                      <a:srgbClr val="7030A0"/>
                    </a:solidFill>
                    <a:latin typeface="+mn-lt"/>
                  </a:rPr>
                  <a:t>VC-dimension</a:t>
                </a:r>
                <a:r>
                  <a:rPr lang="en-US" altLang="en-US" sz="2000" dirty="0">
                    <a:latin typeface="+mn-lt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dim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= </m:t>
                    </m:r>
                    <m:func>
                      <m:func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𝑎𝑡𝑡𝑒𝑟𝑒𝑑</m:t>
                            </m:r>
                          </m:e>
                        </m:d>
                      </m:e>
                    </m:func>
                  </m:oMath>
                </a14:m>
                <a:endParaRPr lang="en-US" altLang="en-US" sz="1800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00A225C4-1A18-2E3F-004A-2122E8C55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blipFill>
                <a:blip r:embed="rId5"/>
                <a:stretch>
                  <a:fillRect l="-743" t="-2429" b="-64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72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3" grpId="0" animBg="1"/>
      <p:bldP spid="24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60B1A-8116-10FA-7990-D77828F1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60BC44B1-8C08-D6BE-2E66-EF1EF311BE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Definition: </a:t>
                </a:r>
                <a14:m>
                  <m:oMath xmlns:m="http://schemas.openxmlformats.org/officeDocument/2006/math">
                    <m:r>
                      <a:rPr lang="en-US" altLang="en-US" sz="3200" i="1" smtClean="0">
                        <a:solidFill>
                          <a:srgbClr val="7030A0"/>
                        </a:solidFill>
                        <a:latin typeface="Cambria Math"/>
                      </a:rPr>
                      <m:t>𝑉𝐶</m:t>
                    </m:r>
                    <m:r>
                      <a:rPr lang="en-US" altLang="en-US" sz="3200" i="1" smtClean="0">
                        <a:latin typeface="Cambria Math"/>
                      </a:rPr>
                      <m:t>−</m:t>
                    </m:r>
                    <m:r>
                      <a:rPr lang="en-US" altLang="en-US" sz="3200" i="1" smtClean="0">
                        <a:latin typeface="Cambria Math" panose="02040503050406030204" pitchFamily="18" charset="0"/>
                      </a:rPr>
                      <m:t>𝑑𝑖𝑚𝑒𝑛𝑠𝑖𝑜𝑛</m:t>
                    </m:r>
                  </m:oMath>
                </a14:m>
                <a:endParaRPr lang="en-US" altLang="en-US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60BC44B1-8C08-D6BE-2E66-EF1EF311B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Line Callout 1 11">
                <a:extLst>
                  <a:ext uri="{FF2B5EF4-FFF2-40B4-BE49-F238E27FC236}">
                    <a16:creationId xmlns:a16="http://schemas.microsoft.com/office/drawing/2014/main" id="{3D9FA25F-756D-5902-3E68-8239B2B96A13}"/>
                  </a:ext>
                </a:extLst>
              </p:cNvPr>
              <p:cNvSpPr/>
              <p:nvPr/>
            </p:nvSpPr>
            <p:spPr bwMode="auto">
              <a:xfrm>
                <a:off x="755576" y="5099029"/>
                <a:ext cx="5940660" cy="504056"/>
              </a:xfrm>
              <a:prstGeom prst="borderCallout1">
                <a:avLst>
                  <a:gd name="adj1" fmla="val 4781"/>
                  <a:gd name="adj2" fmla="val 100822"/>
                  <a:gd name="adj3" fmla="val -138187"/>
                  <a:gd name="adj4" fmla="val 87860"/>
                </a:avLst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1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altLang="en-US" sz="1600" dirty="0"/>
                  <a:t>What about union of two intervals </a:t>
                </a:r>
              </a:p>
            </p:txBody>
          </p:sp>
        </mc:Choice>
        <mc:Fallback xmlns="">
          <p:sp>
            <p:nvSpPr>
              <p:cNvPr id="12" name="Line Callout 1 1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D9FA25F-756D-5902-3E68-8239B2B96A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76" y="5099029"/>
                <a:ext cx="5940660" cy="504056"/>
              </a:xfrm>
              <a:prstGeom prst="borderCallout1">
                <a:avLst>
                  <a:gd name="adj1" fmla="val 4781"/>
                  <a:gd name="adj2" fmla="val 100822"/>
                  <a:gd name="adj3" fmla="val -138187"/>
                  <a:gd name="adj4" fmla="val 87860"/>
                </a:avLst>
              </a:prstGeom>
              <a:blipFill rotWithShape="1">
                <a:blip r:embed="rId4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073139DA-1CF9-3C5A-E381-9EABCB66CD8C}"/>
              </a:ext>
            </a:extLst>
          </p:cNvPr>
          <p:cNvGrpSpPr/>
          <p:nvPr/>
        </p:nvGrpSpPr>
        <p:grpSpPr>
          <a:xfrm>
            <a:off x="971600" y="3861048"/>
            <a:ext cx="7056784" cy="263055"/>
            <a:chOff x="971600" y="3138235"/>
            <a:chExt cx="7056784" cy="26305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04DDA38-EAF8-74F3-6CE2-B6DBE4961E73}"/>
                </a:ext>
              </a:extLst>
            </p:cNvPr>
            <p:cNvCxnSpPr/>
            <p:nvPr/>
          </p:nvCxnSpPr>
          <p:spPr bwMode="auto">
            <a:xfrm>
              <a:off x="971600" y="3284984"/>
              <a:ext cx="705678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00238-191A-558D-AEC3-18A91413C39B}"/>
                </a:ext>
              </a:extLst>
            </p:cNvPr>
            <p:cNvSpPr/>
            <p:nvPr/>
          </p:nvSpPr>
          <p:spPr bwMode="auto">
            <a:xfrm>
              <a:off x="6588224" y="314096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E54991E-2503-CF40-7432-41BEF0426D92}"/>
                </a:ext>
              </a:extLst>
            </p:cNvPr>
            <p:cNvSpPr/>
            <p:nvPr/>
          </p:nvSpPr>
          <p:spPr bwMode="auto">
            <a:xfrm>
              <a:off x="6156176" y="3138235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01D2693-E5C1-8B63-D9F9-B5DF8B1A0B14}"/>
                </a:ext>
              </a:extLst>
            </p:cNvPr>
            <p:cNvSpPr/>
            <p:nvPr/>
          </p:nvSpPr>
          <p:spPr bwMode="auto">
            <a:xfrm>
              <a:off x="2483768" y="318252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189212D-EB66-8BEA-CB11-892BD191CF69}"/>
                </a:ext>
              </a:extLst>
            </p:cNvPr>
            <p:cNvSpPr/>
            <p:nvPr/>
          </p:nvSpPr>
          <p:spPr bwMode="auto">
            <a:xfrm>
              <a:off x="7541096" y="315755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9EB2BE0-5449-15C0-73F7-5201381BBEEC}"/>
                </a:ext>
              </a:extLst>
            </p:cNvPr>
            <p:cNvSpPr/>
            <p:nvPr/>
          </p:nvSpPr>
          <p:spPr bwMode="auto">
            <a:xfrm>
              <a:off x="1907704" y="318526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BAA897E-C579-9FEE-8162-A8722B95CE21}"/>
                </a:ext>
              </a:extLst>
            </p:cNvPr>
            <p:cNvSpPr/>
            <p:nvPr/>
          </p:nvSpPr>
          <p:spPr bwMode="auto">
            <a:xfrm>
              <a:off x="3851920" y="3171411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02CB03EE-1BE8-1777-8208-A79414F528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endParaRPr lang="en-US" altLang="en-US" sz="2800" b="0" i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said to be </a:t>
                </a:r>
                <a:r>
                  <a:rPr lang="en-US" altLang="en-US" sz="2000" b="1" i="1" dirty="0">
                    <a:solidFill>
                      <a:srgbClr val="000000"/>
                    </a:solidFill>
                  </a:rPr>
                  <a:t>shattered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if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∩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VC-dimension</a:t>
                </a:r>
                <a:r>
                  <a:rPr lang="en-US" altLang="en-US" sz="20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dim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⁡(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) = </m:t>
                    </m:r>
                    <m:func>
                      <m:func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𝑆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𝑎𝑡𝑡𝑒𝑟𝑒𝑑</m:t>
                            </m:r>
                          </m:e>
                        </m:d>
                      </m:e>
                    </m:func>
                  </m:oMath>
                </a14:m>
                <a:endParaRPr lang="en-US" altLang="en-US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02CB03EE-1BE8-1777-8208-A79414F52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blipFill>
                <a:blip r:embed="rId5"/>
                <a:stretch>
                  <a:fillRect l="-743" t="-2429" b="-64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Shape 16"/>
          <p:cNvSpPr/>
          <p:nvPr/>
        </p:nvSpPr>
        <p:spPr>
          <a:xfrm>
            <a:off x="2375941" y="3687580"/>
            <a:ext cx="2400055" cy="21444"/>
          </a:xfrm>
          <a:prstGeom prst="line">
            <a:avLst/>
          </a:prstGeom>
          <a:noFill/>
          <a:ln w="1524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22" name="Shape 19"/>
          <p:cNvSpPr/>
          <p:nvPr/>
        </p:nvSpPr>
        <p:spPr>
          <a:xfrm>
            <a:off x="5598956" y="4221088"/>
            <a:ext cx="2194560" cy="0"/>
          </a:xfrm>
          <a:prstGeom prst="line">
            <a:avLst/>
          </a:prstGeom>
          <a:noFill/>
          <a:ln w="1524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85343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60B1A-8116-10FA-7990-D77828F1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60BC44B1-8C08-D6BE-2E66-EF1EF311BE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Definition: </a:t>
                </a:r>
                <a14:m>
                  <m:oMath xmlns:m="http://schemas.openxmlformats.org/officeDocument/2006/math">
                    <m:r>
                      <a:rPr lang="en-US" altLang="en-US" sz="3200" i="1" smtClean="0">
                        <a:solidFill>
                          <a:srgbClr val="7030A0"/>
                        </a:solidFill>
                        <a:latin typeface="Cambria Math"/>
                      </a:rPr>
                      <m:t>𝑉𝐶</m:t>
                    </m:r>
                    <m:r>
                      <a:rPr lang="en-US" altLang="en-US" sz="3200" i="1" smtClean="0">
                        <a:latin typeface="Cambria Math"/>
                      </a:rPr>
                      <m:t>−</m:t>
                    </m:r>
                    <m:r>
                      <a:rPr lang="en-US" altLang="en-US" sz="3200" i="1" smtClean="0">
                        <a:latin typeface="Cambria Math"/>
                      </a:rPr>
                      <m:t>𝑑𝑖𝑚𝑒𝑛𝑠𝑖𝑜𝑛</m:t>
                    </m:r>
                  </m:oMath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60BC44B1-8C08-D6BE-2E66-EF1EF311B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Line Callout 1 11">
                <a:extLst>
                  <a:ext uri="{FF2B5EF4-FFF2-40B4-BE49-F238E27FC236}">
                    <a16:creationId xmlns:a16="http://schemas.microsoft.com/office/drawing/2014/main" id="{3D9FA25F-756D-5902-3E68-8239B2B96A13}"/>
                  </a:ext>
                </a:extLst>
              </p:cNvPr>
              <p:cNvSpPr/>
              <p:nvPr/>
            </p:nvSpPr>
            <p:spPr bwMode="auto">
              <a:xfrm>
                <a:off x="755576" y="5099029"/>
                <a:ext cx="5940660" cy="504056"/>
              </a:xfrm>
              <a:prstGeom prst="borderCallout1">
                <a:avLst>
                  <a:gd name="adj1" fmla="val 4781"/>
                  <a:gd name="adj2" fmla="val 100822"/>
                  <a:gd name="adj3" fmla="val -138187"/>
                  <a:gd name="adj4" fmla="val 87860"/>
                </a:avLst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1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altLang="en-US" sz="1600" dirty="0"/>
                  <a:t>What about union of </a:t>
                </a:r>
                <a14:m>
                  <m:oMath xmlns:m="http://schemas.openxmlformats.org/officeDocument/2006/math"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𝑠</m:t>
                    </m:r>
                    <m:r>
                      <a:rPr lang="en-US" altLang="en-US" sz="16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1600" dirty="0"/>
                  <a:t>intervals </a:t>
                </a:r>
              </a:p>
            </p:txBody>
          </p:sp>
        </mc:Choice>
        <mc:Fallback xmlns="">
          <p:sp>
            <p:nvSpPr>
              <p:cNvPr id="12" name="Line Callout 1 1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D9FA25F-756D-5902-3E68-8239B2B96A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76" y="5099029"/>
                <a:ext cx="5940660" cy="504056"/>
              </a:xfrm>
              <a:prstGeom prst="borderCallout1">
                <a:avLst>
                  <a:gd name="adj1" fmla="val 4781"/>
                  <a:gd name="adj2" fmla="val 100822"/>
                  <a:gd name="adj3" fmla="val -138187"/>
                  <a:gd name="adj4" fmla="val 87860"/>
                </a:avLst>
              </a:prstGeom>
              <a:blipFill rotWithShape="1">
                <a:blip r:embed="rId4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073139DA-1CF9-3C5A-E381-9EABCB66CD8C}"/>
              </a:ext>
            </a:extLst>
          </p:cNvPr>
          <p:cNvGrpSpPr/>
          <p:nvPr/>
        </p:nvGrpSpPr>
        <p:grpSpPr>
          <a:xfrm>
            <a:off x="971600" y="3861048"/>
            <a:ext cx="7056784" cy="263055"/>
            <a:chOff x="971600" y="3138235"/>
            <a:chExt cx="7056784" cy="26305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04DDA38-EAF8-74F3-6CE2-B6DBE4961E73}"/>
                </a:ext>
              </a:extLst>
            </p:cNvPr>
            <p:cNvCxnSpPr/>
            <p:nvPr/>
          </p:nvCxnSpPr>
          <p:spPr bwMode="auto">
            <a:xfrm>
              <a:off x="971600" y="3284984"/>
              <a:ext cx="705678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00238-191A-558D-AEC3-18A91413C39B}"/>
                </a:ext>
              </a:extLst>
            </p:cNvPr>
            <p:cNvSpPr/>
            <p:nvPr/>
          </p:nvSpPr>
          <p:spPr bwMode="auto">
            <a:xfrm>
              <a:off x="6588224" y="314096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E54991E-2503-CF40-7432-41BEF0426D92}"/>
                </a:ext>
              </a:extLst>
            </p:cNvPr>
            <p:cNvSpPr/>
            <p:nvPr/>
          </p:nvSpPr>
          <p:spPr bwMode="auto">
            <a:xfrm>
              <a:off x="6156176" y="3138235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01D2693-E5C1-8B63-D9F9-B5DF8B1A0B14}"/>
                </a:ext>
              </a:extLst>
            </p:cNvPr>
            <p:cNvSpPr/>
            <p:nvPr/>
          </p:nvSpPr>
          <p:spPr bwMode="auto">
            <a:xfrm>
              <a:off x="2483768" y="318252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189212D-EB66-8BEA-CB11-892BD191CF69}"/>
                </a:ext>
              </a:extLst>
            </p:cNvPr>
            <p:cNvSpPr/>
            <p:nvPr/>
          </p:nvSpPr>
          <p:spPr bwMode="auto">
            <a:xfrm>
              <a:off x="7541096" y="315755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9EB2BE0-5449-15C0-73F7-5201381BBEEC}"/>
                </a:ext>
              </a:extLst>
            </p:cNvPr>
            <p:cNvSpPr/>
            <p:nvPr/>
          </p:nvSpPr>
          <p:spPr bwMode="auto">
            <a:xfrm>
              <a:off x="1907704" y="318526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BAA897E-C579-9FEE-8162-A8722B95CE21}"/>
                </a:ext>
              </a:extLst>
            </p:cNvPr>
            <p:cNvSpPr/>
            <p:nvPr/>
          </p:nvSpPr>
          <p:spPr bwMode="auto">
            <a:xfrm>
              <a:off x="3851920" y="3171411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02CB03EE-1BE8-1777-8208-A79414F528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endParaRPr lang="en-US" altLang="en-US" sz="2800" b="0" i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said to be </a:t>
                </a:r>
                <a:r>
                  <a:rPr lang="en-US" altLang="en-US" sz="2000" b="1" i="1" dirty="0">
                    <a:solidFill>
                      <a:srgbClr val="000000"/>
                    </a:solidFill>
                  </a:rPr>
                  <a:t>shattered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if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∩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VC-dimension</a:t>
                </a:r>
                <a:r>
                  <a:rPr lang="en-US" altLang="en-US" sz="20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dim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⁡(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) = </m:t>
                    </m:r>
                    <m:func>
                      <m:func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𝑆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𝑎𝑡𝑡𝑒𝑟𝑒𝑑</m:t>
                            </m:r>
                          </m:e>
                        </m:d>
                      </m:e>
                    </m:func>
                  </m:oMath>
                </a14:m>
                <a:endParaRPr lang="en-US" altLang="en-US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02CB03EE-1BE8-1777-8208-A79414F52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blipFill>
                <a:blip r:embed="rId5"/>
                <a:stretch>
                  <a:fillRect l="-743" t="-2429" b="-64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Shape 16"/>
          <p:cNvSpPr/>
          <p:nvPr/>
        </p:nvSpPr>
        <p:spPr>
          <a:xfrm>
            <a:off x="2375941" y="3687580"/>
            <a:ext cx="2400055" cy="21444"/>
          </a:xfrm>
          <a:prstGeom prst="line">
            <a:avLst/>
          </a:prstGeom>
          <a:noFill/>
          <a:ln w="1524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22" name="Shape 19"/>
          <p:cNvSpPr/>
          <p:nvPr/>
        </p:nvSpPr>
        <p:spPr>
          <a:xfrm>
            <a:off x="5598956" y="4221088"/>
            <a:ext cx="2194560" cy="0"/>
          </a:xfrm>
          <a:prstGeom prst="line">
            <a:avLst/>
          </a:prstGeom>
          <a:noFill/>
          <a:ln w="1524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51687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אליפסה 29"/>
          <p:cNvSpPr/>
          <p:nvPr/>
        </p:nvSpPr>
        <p:spPr bwMode="auto">
          <a:xfrm rot="2965957">
            <a:off x="7790175" y="4521110"/>
            <a:ext cx="288032" cy="1150599"/>
          </a:xfrm>
          <a:prstGeom prst="ellipse">
            <a:avLst/>
          </a:prstGeom>
          <a:solidFill>
            <a:srgbClr val="FF7C8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" name="אליפסה 28"/>
          <p:cNvSpPr/>
          <p:nvPr/>
        </p:nvSpPr>
        <p:spPr bwMode="auto">
          <a:xfrm>
            <a:off x="4860032" y="4860807"/>
            <a:ext cx="508249" cy="247236"/>
          </a:xfrm>
          <a:prstGeom prst="ellipse">
            <a:avLst/>
          </a:prstGeom>
          <a:solidFill>
            <a:srgbClr val="FF7C8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מלבן 16"/>
          <p:cNvSpPr/>
          <p:nvPr/>
        </p:nvSpPr>
        <p:spPr bwMode="auto">
          <a:xfrm rot="3757553">
            <a:off x="664276" y="4820011"/>
            <a:ext cx="1353130" cy="576064"/>
          </a:xfrm>
          <a:prstGeom prst="rect">
            <a:avLst/>
          </a:prstGeom>
          <a:solidFill>
            <a:srgbClr val="FF7C80"/>
          </a:solidFill>
          <a:ln w="25400" cap="flat" cmpd="sng" algn="ctr">
            <a:solidFill>
              <a:srgbClr val="FF7C8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מלבן 12"/>
          <p:cNvSpPr/>
          <p:nvPr/>
        </p:nvSpPr>
        <p:spPr bwMode="auto">
          <a:xfrm rot="3294905">
            <a:off x="1538137" y="4724256"/>
            <a:ext cx="1353130" cy="576064"/>
          </a:xfrm>
          <a:prstGeom prst="rect">
            <a:avLst/>
          </a:prstGeom>
          <a:solidFill>
            <a:srgbClr val="99CCFF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251520" y="3068960"/>
                <a:ext cx="8779052" cy="501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Example 2</a:t>
                </a:r>
                <a:r>
                  <a:rPr lang="en-US" altLang="en-US" sz="2000" dirty="0"/>
                  <a:t>: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000" dirty="0"/>
                  <a:t> =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000" dirty="0"/>
                  <a:t>,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en-US" sz="2000" dirty="0"/>
                  <a:t> is induced by half-planes 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  </m:t>
                    </m:r>
                    <m:r>
                      <m:rPr>
                        <m:sty m:val="p"/>
                      </m:rPr>
                      <a:rPr lang="en-US" altLang="en-US" sz="20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dim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⁡(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?</m:t>
                    </m:r>
                  </m:oMath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4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3068960"/>
                <a:ext cx="8779052" cy="501612"/>
              </a:xfrm>
              <a:prstGeom prst="rect">
                <a:avLst/>
              </a:prstGeom>
              <a:blipFill rotWithShape="1">
                <a:blip r:embed="rId2"/>
                <a:stretch>
                  <a:fillRect l="-694" b="-192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אליפסה 6"/>
          <p:cNvSpPr/>
          <p:nvPr/>
        </p:nvSpPr>
        <p:spPr bwMode="auto">
          <a:xfrm flipH="1" flipV="1">
            <a:off x="1835696" y="479690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7"/>
          <p:cNvSpPr/>
          <p:nvPr/>
        </p:nvSpPr>
        <p:spPr bwMode="auto">
          <a:xfrm flipH="1" flipV="1">
            <a:off x="2172112" y="523705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8"/>
          <p:cNvSpPr/>
          <p:nvPr/>
        </p:nvSpPr>
        <p:spPr bwMode="auto">
          <a:xfrm flipH="1" flipV="1">
            <a:off x="1524040" y="523705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11" name="מחבר ישר 10"/>
          <p:cNvCxnSpPr/>
          <p:nvPr/>
        </p:nvCxnSpPr>
        <p:spPr bwMode="auto">
          <a:xfrm>
            <a:off x="1590122" y="4652889"/>
            <a:ext cx="749630" cy="10785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מחבר ישר 17"/>
          <p:cNvCxnSpPr/>
          <p:nvPr/>
        </p:nvCxnSpPr>
        <p:spPr bwMode="auto">
          <a:xfrm>
            <a:off x="1250600" y="4337341"/>
            <a:ext cx="702099" cy="131127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אליפסה 20"/>
          <p:cNvSpPr/>
          <p:nvPr/>
        </p:nvSpPr>
        <p:spPr bwMode="auto">
          <a:xfrm flipH="1" flipV="1">
            <a:off x="5076056" y="462093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/>
          <p:cNvSpPr/>
          <p:nvPr/>
        </p:nvSpPr>
        <p:spPr bwMode="auto">
          <a:xfrm flipH="1" flipV="1">
            <a:off x="4661914" y="512828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/>
          <p:cNvSpPr/>
          <p:nvPr/>
        </p:nvSpPr>
        <p:spPr bwMode="auto">
          <a:xfrm flipH="1" flipV="1">
            <a:off x="5320465" y="515899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/>
          <p:cNvSpPr/>
          <p:nvPr/>
        </p:nvSpPr>
        <p:spPr bwMode="auto">
          <a:xfrm flipH="1" flipV="1">
            <a:off x="5076056" y="494838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24"/>
          <p:cNvSpPr/>
          <p:nvPr/>
        </p:nvSpPr>
        <p:spPr bwMode="auto">
          <a:xfrm flipH="1" flipV="1">
            <a:off x="8244408" y="476495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/>
          <p:cNvSpPr/>
          <p:nvPr/>
        </p:nvSpPr>
        <p:spPr bwMode="auto">
          <a:xfrm flipH="1" flipV="1">
            <a:off x="7649246" y="476495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26"/>
          <p:cNvSpPr/>
          <p:nvPr/>
        </p:nvSpPr>
        <p:spPr bwMode="auto">
          <a:xfrm flipH="1" flipV="1">
            <a:off x="8267047" y="525840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27"/>
          <p:cNvSpPr/>
          <p:nvPr/>
        </p:nvSpPr>
        <p:spPr bwMode="auto">
          <a:xfrm flipH="1" flipV="1">
            <a:off x="7657419" y="523705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3"/>
              <p:cNvSpPr txBox="1">
                <a:spLocks noChangeArrowheads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endParaRPr lang="en-US" altLang="en-US" sz="2800" b="0" i="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said to be </a:t>
                </a:r>
                <a:r>
                  <a:rPr lang="en-US" altLang="en-US" sz="2000" b="1" i="1" dirty="0">
                    <a:solidFill>
                      <a:srgbClr val="000000"/>
                    </a:solidFill>
                  </a:rPr>
                  <a:t>shattered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if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∩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VC-dimension</a:t>
                </a:r>
                <a:r>
                  <a:rPr lang="en-US" altLang="en-US" sz="20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dim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⁡(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) = </m:t>
                    </m:r>
                    <m:func>
                      <m:func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𝑆</m:t>
                            </m:r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en-US" alt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𝑎𝑡𝑡𝑒𝑟𝑒𝑑</m:t>
                            </m:r>
                          </m:e>
                        </m:d>
                      </m:e>
                    </m:func>
                  </m:oMath>
                </a14:m>
                <a:endParaRPr lang="en-US" altLang="en-US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1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80728"/>
                <a:ext cx="9030572" cy="1508105"/>
              </a:xfrm>
              <a:prstGeom prst="rect">
                <a:avLst/>
              </a:prstGeom>
              <a:blipFill>
                <a:blip r:embed="rId3"/>
                <a:stretch>
                  <a:fillRect l="-743" t="-2429" b="-64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BBDE39A2-E5CA-38E0-0988-1276C312F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32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𝑉𝐶</m:t>
                      </m:r>
                      <m:r>
                        <a:rPr lang="en-US" altLang="en-US" sz="3200" i="1" smtClean="0">
                          <a:latin typeface="Cambria Math"/>
                        </a:rPr>
                        <m:t>−</m:t>
                      </m:r>
                      <m:r>
                        <a:rPr lang="en-US" altLang="en-US" sz="3200" i="1" smtClean="0">
                          <a:latin typeface="Cambria Math"/>
                        </a:rPr>
                        <m:t>𝑑𝑖𝑚𝑒𝑛𝑠𝑖𝑜𝑛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BBDE39A2-E5CA-38E0-0988-1276C312F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47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17" grpId="0" animBg="1"/>
      <p:bldP spid="13" grpId="0" animBg="1"/>
      <p:bldP spid="7" grpId="0" animBg="1"/>
      <p:bldP spid="8" grpId="0" animBg="1"/>
      <p:bldP spid="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539552" y="1196752"/>
                <a:ext cx="7620000" cy="4056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Example 3: Points w.r.t half-spaces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</m:t>
                        </m:r>
                      </m:sup>
                    </m:sSup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196752"/>
                <a:ext cx="7620000" cy="405624"/>
              </a:xfrm>
              <a:prstGeom prst="rect">
                <a:avLst/>
              </a:prstGeom>
              <a:blipFill>
                <a:blip r:embed="rId3"/>
                <a:stretch>
                  <a:fillRect l="-880" t="-5970" b="-253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Line Callout 1 11"/>
              <p:cNvSpPr/>
              <p:nvPr/>
            </p:nvSpPr>
            <p:spPr bwMode="auto">
              <a:xfrm>
                <a:off x="827584" y="5949280"/>
                <a:ext cx="2160240" cy="504056"/>
              </a:xfrm>
              <a:prstGeom prst="borderCallout1">
                <a:avLst>
                  <a:gd name="adj1" fmla="val 47902"/>
                  <a:gd name="adj2" fmla="val 100352"/>
                  <a:gd name="adj3" fmla="val -156030"/>
                  <a:gd name="adj4" fmla="val 144256"/>
                </a:avLst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1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US" sz="1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US" sz="16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  <m:t>dim</m:t>
                          </m:r>
                        </m:fName>
                        <m:e>
                          <m:d>
                            <m:dPr>
                              <m:ctrlPr>
                                <a:rPr kumimoji="0" lang="en-US" sz="16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</m:d>
                        </m:e>
                      </m:func>
                      <m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kumimoji="0" lang="he-IL" sz="24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Line Callout 1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584" y="5949280"/>
                <a:ext cx="2160240" cy="504056"/>
              </a:xfrm>
              <a:prstGeom prst="borderCallout1">
                <a:avLst>
                  <a:gd name="adj1" fmla="val 47902"/>
                  <a:gd name="adj2" fmla="val 100352"/>
                  <a:gd name="adj3" fmla="val -156030"/>
                  <a:gd name="adj4" fmla="val 144256"/>
                </a:avLst>
              </a:prstGeom>
              <a:blipFill rotWithShape="1">
                <a:blip r:embed="rId5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01220" y="42930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876971" y="357301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2771800" y="472514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724128" y="33929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555776" y="3609020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4932040" y="5301208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44008" y="263691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Flowchart: Data 1"/>
          <p:cNvSpPr/>
          <p:nvPr/>
        </p:nvSpPr>
        <p:spPr bwMode="auto">
          <a:xfrm rot="1102342">
            <a:off x="1907704" y="3933056"/>
            <a:ext cx="4896544" cy="720080"/>
          </a:xfrm>
          <a:prstGeom prst="flowChartInputOutp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4F842ECA-03F5-0B87-B165-350ABF1BB2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32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𝑉𝐶</m:t>
                      </m:r>
                      <m:r>
                        <a:rPr lang="en-US" altLang="en-US" sz="3200" i="1" smtClean="0">
                          <a:latin typeface="Cambria Math"/>
                        </a:rPr>
                        <m:t>−</m:t>
                      </m:r>
                      <m:r>
                        <a:rPr lang="en-US" altLang="en-US" sz="3200" i="1" smtClean="0">
                          <a:latin typeface="Cambria Math"/>
                        </a:rPr>
                        <m:t>𝑑𝑖𝑚𝑒𝑛𝑠𝑖𝑜𝑛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4F842ECA-03F5-0B87-B165-350ABF1BB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414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0"/>
              <p:cNvSpPr/>
              <p:nvPr/>
            </p:nvSpPr>
            <p:spPr>
              <a:xfrm>
                <a:off x="640080" y="256032"/>
                <a:ext cx="786384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</a:rPr>
                        <m:t>𝑉𝐶</m:t>
                      </m:r>
                      <m:r>
                        <a:rPr kumimoji="0" lang="en-US" alt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</a:rPr>
                        <m:t>−</m:t>
                      </m:r>
                      <m:r>
                        <a:rPr kumimoji="0" lang="en-US" alt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</a:rPr>
                        <m:t>𝑑𝑖𝑚𝑒𝑛𝑠𝑖𝑜𝑛</m:t>
                      </m:r>
                    </m:oMath>
                  </m:oMathPara>
                </a14:m>
                <a:endParaRPr kumimoji="0" lang="en-US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 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256032"/>
                <a:ext cx="7863840" cy="4114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2"/>
          <p:cNvSpPr/>
          <p:nvPr/>
        </p:nvSpPr>
        <p:spPr>
          <a:xfrm>
            <a:off x="2103120" y="914400"/>
            <a:ext cx="493776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Balls have bounded VC-dimension.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280160" y="1988840"/>
            <a:ext cx="65836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Lift</a:t>
            </a: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x ∈ ℝᵈ to   (x, ||x||²) ∈ ℝᵈ⁺¹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697480"/>
            <a:ext cx="27432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||x-a||² ≤ r²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3886200" y="2697480"/>
            <a:ext cx="54864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709160" y="2697480"/>
            <a:ext cx="38404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||x||² - 2a·x + ||a||² - r² ≤ 0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3789040"/>
            <a:ext cx="685800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After lifting, balls become halfspaces.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234440" y="1340768"/>
            <a:ext cx="667512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“linearization”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888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roadmap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94360" y="1005840"/>
            <a:ext cx="795528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b="1" u="sng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Goal</a:t>
            </a:r>
            <a:r>
              <a:rPr lang="en-US" sz="17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: introduce bounded VC-dimension as a quantitative notion of combinatorial simplicity.</a:t>
            </a:r>
            <a:endParaRPr lang="en-US" sz="1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914400" y="1828800"/>
                <a:ext cx="7589520" cy="246888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1.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Hypergraphs</a:t>
                </a:r>
                <a:r>
                  <a:rPr lang="en-US" sz="1800" b="1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=(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,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projections/traces on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⊆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2.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Shattering, VC-dimension, and shatter functions
</a:t>
                </a: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3.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Examples: Exercises
</a:t>
                </a: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4.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Sauer–Shelah–Perles lemma and proof
</a:t>
                </a: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5.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Polynomial growth of traces</a:t>
                </a:r>
                <a:endParaRPr lang="en-US" sz="18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828800"/>
                <a:ext cx="7589520" cy="2468880"/>
              </a:xfrm>
              <a:prstGeom prst="rect">
                <a:avLst/>
              </a:prstGeom>
              <a:blipFill>
                <a:blip r:embed="rId3"/>
                <a:stretch>
                  <a:fillRect l="-1847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437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0ADC3-CB69-3786-7107-6A86E967C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6AB60F16-8EDF-7F1E-E180-5D0DC2742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chemeClr val="accent2"/>
                </a:solidFill>
              </a:rPr>
              <a:t>Exercise</a:t>
            </a:r>
            <a:endParaRPr lang="en-US" altLang="en-US" sz="3600" u="sng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3CED8711-C06B-96A8-98EE-BE6E521E5F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980728"/>
                <a:ext cx="9030572" cy="39395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r>
                  <a:rPr lang="en-US" altLang="en-US" sz="28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latin typeface="+mn-lt"/>
                  </a:rPr>
                  <a:t>Put:</a:t>
                </a:r>
                <a:r>
                  <a:rPr lang="en-US" altLang="en-US" sz="28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= set of all subsets of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that are vertices of a simple paths in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altLang="en-US" sz="2000" b="0" i="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tx2"/>
                    </a:solidFill>
                  </a:rPr>
                  <a:t>consider the path hypergraph </a:t>
                </a:r>
                <a:r>
                  <a:rPr lang="en-US" altLang="en-US" sz="20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𝐻=(V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)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b="0" i="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Exercise 1: When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is a tree. How large can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altLang="en-US" sz="2000" b="0" i="0" dirty="0">
                    <a:solidFill>
                      <a:srgbClr val="FF0000"/>
                    </a:solidFill>
                    <a:latin typeface="+mn-lt"/>
                  </a:rPr>
                  <a:t> </a:t>
                </a: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be ?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tx2"/>
                    </a:solidFill>
                    <a:latin typeface="+mn-lt"/>
                  </a:rPr>
                  <a:t>Exercise 2:</a:t>
                </a: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When 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is planar 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= ?</a:t>
                </a:r>
                <a:endParaRPr lang="en-US" altLang="en-US" sz="2800" b="0" i="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3CED8711-C06B-96A8-98EE-BE6E521E5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980728"/>
                <a:ext cx="9030572" cy="3939540"/>
              </a:xfrm>
              <a:prstGeom prst="rect">
                <a:avLst/>
              </a:prstGeom>
              <a:blipFill>
                <a:blip r:embed="rId3"/>
                <a:stretch>
                  <a:fillRect l="-67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Why we should exercise - and why we don't - Harvard Health">
            <a:extLst>
              <a:ext uri="{FF2B5EF4-FFF2-40B4-BE49-F238E27FC236}">
                <a16:creationId xmlns:a16="http://schemas.microsoft.com/office/drawing/2014/main" id="{610DF69F-A175-3C6E-8A5B-00C99AB92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861048"/>
            <a:ext cx="367240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2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EFD50-6508-0D46-7DAE-1D6F3B531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0794B57B-1FDA-50EE-2870-DE79C6991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chemeClr val="accent2"/>
                </a:solidFill>
              </a:rPr>
              <a:t>Exercise</a:t>
            </a:r>
            <a:endParaRPr lang="en-US" altLang="en-US" sz="3600" u="sng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B8086EEB-5C18-8CF7-3A3E-79AEAFA757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980728"/>
                <a:ext cx="9030572" cy="39798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Fix a 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r>
                  <a:rPr lang="en-US" altLang="en-US" sz="28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latin typeface="+mn-lt"/>
                  </a:rPr>
                  <a:t>Put:</a:t>
                </a:r>
                <a:r>
                  <a:rPr lang="en-US" altLang="en-US" sz="28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</m:oMath>
                </a14:m>
                <a:r>
                  <a:rPr lang="en-US" altLang="en-US" sz="2000" b="0" i="0" dirty="0">
                    <a:solidFill>
                      <a:srgbClr val="FF0000"/>
                    </a:solidFill>
                    <a:latin typeface="+mj-lt"/>
                  </a:rPr>
                  <a:t>{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):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000" b="0" i="0" dirty="0">
                    <a:solidFill>
                      <a:srgbClr val="FF0000"/>
                    </a:solidFill>
                    <a:latin typeface="+mj-lt"/>
                  </a:rPr>
                  <a:t>}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b="0" i="0" dirty="0">
                    <a:solidFill>
                      <a:srgbClr val="FF0000"/>
                    </a:solidFill>
                    <a:latin typeface="+mn-lt"/>
                  </a:rPr>
                  <a:t>=</a:t>
                </a: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“set of all neighborhoods” in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tx2"/>
                    </a:solidFill>
                  </a:rPr>
                  <a:t>consider the neighborhood hypergraph </a:t>
                </a:r>
                <a:r>
                  <a:rPr lang="en-US" altLang="en-US" sz="20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𝐻=(V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)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b="0" i="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Exercise 3: When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-free.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altLang="en-US" sz="2000" b="0" i="0" dirty="0">
                    <a:solidFill>
                      <a:srgbClr val="FF0000"/>
                    </a:solidFill>
                    <a:latin typeface="+mn-lt"/>
                  </a:rPr>
                  <a:t> </a:t>
                </a:r>
                <a:r>
                  <a:rPr lang="en-US" altLang="en-US" sz="2000" dirty="0">
                    <a:solidFill>
                      <a:schemeClr val="tx2"/>
                    </a:solidFill>
                    <a:latin typeface="+mn-lt"/>
                  </a:rPr>
                  <a:t>= </a:t>
                </a: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?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tx2"/>
                    </a:solidFill>
                    <a:latin typeface="+mn-lt"/>
                  </a:rPr>
                  <a:t>Exercise 4:</a:t>
                </a: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When 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-</a:t>
                </a:r>
                <a:r>
                  <a:rPr lang="en-US" altLang="en-US" sz="2000" dirty="0">
                    <a:solidFill>
                      <a:schemeClr val="tx2"/>
                    </a:solidFill>
                  </a:rPr>
                  <a:t> -free</a:t>
                </a:r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altLang="en-US" sz="2000" b="0" i="0" dirty="0">
                    <a:solidFill>
                      <a:schemeClr val="tx2"/>
                    </a:solidFill>
                    <a:latin typeface="+mn-lt"/>
                  </a:rPr>
                  <a:t> = ?</a:t>
                </a:r>
                <a:endParaRPr lang="en-US" altLang="en-US" sz="2800" b="0" i="0" dirty="0">
                  <a:solidFill>
                    <a:schemeClr val="tx2"/>
                  </a:solidFill>
                  <a:latin typeface="+mn-lt"/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B8086EEB-5C18-8CF7-3A3E-79AEAFA75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980728"/>
                <a:ext cx="9030572" cy="3979807"/>
              </a:xfrm>
              <a:prstGeom prst="rect">
                <a:avLst/>
              </a:prstGeom>
              <a:blipFill>
                <a:blip r:embed="rId3"/>
                <a:stretch>
                  <a:fillRect l="-67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10 exercise tips to maximise your workout | Lifecare">
            <a:extLst>
              <a:ext uri="{FF2B5EF4-FFF2-40B4-BE49-F238E27FC236}">
                <a16:creationId xmlns:a16="http://schemas.microsoft.com/office/drawing/2014/main" id="{55174839-8B30-DCB6-1D24-D88BE5EA7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4149080"/>
            <a:ext cx="3600400" cy="240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9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5AB64-0B2B-E2EC-DC4A-2D7B4238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A284761A-AE18-FB8C-12BB-995E2E06C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ea typeface="Cambria Math" panose="02040503050406030204" pitchFamily="18" charset="0"/>
              </a:rPr>
              <a:t>Hypergraphs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E47E430C-AD1D-F490-C39B-5B5113E3BA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917430"/>
                <a:ext cx="9073008" cy="29651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hypergraph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altLang="en-US" sz="2000" dirty="0"/>
                  <a:t>is a pair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s.t.</a:t>
                </a:r>
                <a:endParaRPr lang="en-US" altLang="en-US" sz="2000" dirty="0">
                  <a:solidFill>
                    <a:srgbClr val="7030A0"/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= a set (called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vertices</a:t>
                </a:r>
                <a:r>
                  <a:rPr lang="en-US" altLang="en-US" sz="2000" dirty="0"/>
                  <a:t>)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en-US" sz="2000" dirty="0"/>
                  <a:t> = a family of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</m:oMath>
                </a14:m>
                <a:r>
                  <a:rPr lang="en-US" altLang="en-US" sz="2000" dirty="0"/>
                  <a:t> (called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hyperedges</a:t>
                </a:r>
                <a:r>
                  <a:rPr lang="en-US" altLang="en-US" sz="2000" dirty="0"/>
                  <a:t>)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When all hyperedges contain exactly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sz="2000" dirty="0"/>
                  <a:t> elements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It’s called a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graph</a:t>
                </a: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E47E430C-AD1D-F490-C39B-5B5113E3B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917430"/>
                <a:ext cx="9073008" cy="2965171"/>
              </a:xfrm>
              <a:prstGeom prst="rect">
                <a:avLst/>
              </a:prstGeom>
              <a:blipFill>
                <a:blip r:embed="rId2"/>
                <a:stretch>
                  <a:fillRect l="-739" b="-246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18D6D89D-DE33-1C57-632A-A020D7AEDC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65994" y="5136076"/>
                <a:ext cx="1682270" cy="5539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18D6D89D-DE33-1C57-632A-A020D7AED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65994" y="5136076"/>
                <a:ext cx="168227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>
            <a:extLst>
              <a:ext uri="{FF2B5EF4-FFF2-40B4-BE49-F238E27FC236}">
                <a16:creationId xmlns:a16="http://schemas.microsoft.com/office/drawing/2014/main" id="{F7FD7BDD-9F92-D6E2-CBEC-2D8865CA94B3}"/>
              </a:ext>
            </a:extLst>
          </p:cNvPr>
          <p:cNvPicPr/>
          <p:nvPr/>
        </p:nvPicPr>
        <p:blipFill rotWithShape="1">
          <a:blip r:embed="rId4"/>
          <a:srcRect l="2745" t="27226" r="59981" b="23972"/>
          <a:stretch/>
        </p:blipFill>
        <p:spPr bwMode="auto">
          <a:xfrm>
            <a:off x="1403648" y="4509120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אליפסה 5">
            <a:extLst>
              <a:ext uri="{FF2B5EF4-FFF2-40B4-BE49-F238E27FC236}">
                <a16:creationId xmlns:a16="http://schemas.microsoft.com/office/drawing/2014/main" id="{21859E26-00D2-9ECC-5C2D-D55A36DD3BEB}"/>
              </a:ext>
            </a:extLst>
          </p:cNvPr>
          <p:cNvSpPr/>
          <p:nvPr/>
        </p:nvSpPr>
        <p:spPr bwMode="auto">
          <a:xfrm flipH="1" flipV="1">
            <a:off x="3419872" y="508863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אליפסה 6">
            <a:extLst>
              <a:ext uri="{FF2B5EF4-FFF2-40B4-BE49-F238E27FC236}">
                <a16:creationId xmlns:a16="http://schemas.microsoft.com/office/drawing/2014/main" id="{EE3E489B-184C-ADFE-2EFB-7FE852D47B96}"/>
              </a:ext>
            </a:extLst>
          </p:cNvPr>
          <p:cNvSpPr/>
          <p:nvPr/>
        </p:nvSpPr>
        <p:spPr bwMode="auto">
          <a:xfrm flipH="1" flipV="1">
            <a:off x="3733072" y="557530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7">
            <a:extLst>
              <a:ext uri="{FF2B5EF4-FFF2-40B4-BE49-F238E27FC236}">
                <a16:creationId xmlns:a16="http://schemas.microsoft.com/office/drawing/2014/main" id="{AA29EDE8-902E-F734-D7A4-2020DF30D2A5}"/>
              </a:ext>
            </a:extLst>
          </p:cNvPr>
          <p:cNvSpPr/>
          <p:nvPr/>
        </p:nvSpPr>
        <p:spPr bwMode="auto">
          <a:xfrm flipH="1" flipV="1">
            <a:off x="4139952" y="568236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73865E44-7E26-C16B-05BA-A453D3B57234}"/>
              </a:ext>
            </a:extLst>
          </p:cNvPr>
          <p:cNvSpPr/>
          <p:nvPr/>
        </p:nvSpPr>
        <p:spPr bwMode="auto">
          <a:xfrm flipH="1" flipV="1">
            <a:off x="3851920" y="495298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DB488F90-5320-83B9-C692-3D1B2EF81DAF}"/>
              </a:ext>
            </a:extLst>
          </p:cNvPr>
          <p:cNvSpPr/>
          <p:nvPr/>
        </p:nvSpPr>
        <p:spPr bwMode="auto">
          <a:xfrm flipH="1" flipV="1">
            <a:off x="2465512" y="589866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אליפסה 10">
            <a:extLst>
              <a:ext uri="{FF2B5EF4-FFF2-40B4-BE49-F238E27FC236}">
                <a16:creationId xmlns:a16="http://schemas.microsoft.com/office/drawing/2014/main" id="{0E133855-EE23-276F-6C33-B50CC8A5AEA1}"/>
              </a:ext>
            </a:extLst>
          </p:cNvPr>
          <p:cNvSpPr/>
          <p:nvPr/>
        </p:nvSpPr>
        <p:spPr bwMode="auto">
          <a:xfrm flipH="1" flipV="1">
            <a:off x="3503657" y="609700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אליפסה 11">
            <a:extLst>
              <a:ext uri="{FF2B5EF4-FFF2-40B4-BE49-F238E27FC236}">
                <a16:creationId xmlns:a16="http://schemas.microsoft.com/office/drawing/2014/main" id="{CDDD77BA-6E87-204E-D884-A3D9F93414D6}"/>
              </a:ext>
            </a:extLst>
          </p:cNvPr>
          <p:cNvSpPr/>
          <p:nvPr/>
        </p:nvSpPr>
        <p:spPr bwMode="auto">
          <a:xfrm flipH="1" flipV="1">
            <a:off x="3072212" y="563519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>
            <a:extLst>
              <a:ext uri="{FF2B5EF4-FFF2-40B4-BE49-F238E27FC236}">
                <a16:creationId xmlns:a16="http://schemas.microsoft.com/office/drawing/2014/main" id="{D19E2151-AAAB-C6B8-9D3B-5B24C87D85B5}"/>
              </a:ext>
            </a:extLst>
          </p:cNvPr>
          <p:cNvSpPr/>
          <p:nvPr/>
        </p:nvSpPr>
        <p:spPr bwMode="auto">
          <a:xfrm flipH="1" flipV="1">
            <a:off x="2267744" y="501688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>
            <a:extLst>
              <a:ext uri="{FF2B5EF4-FFF2-40B4-BE49-F238E27FC236}">
                <a16:creationId xmlns:a16="http://schemas.microsoft.com/office/drawing/2014/main" id="{2E2EC2DD-9A46-ED31-8941-55F2313B59EB}"/>
              </a:ext>
            </a:extLst>
          </p:cNvPr>
          <p:cNvSpPr/>
          <p:nvPr/>
        </p:nvSpPr>
        <p:spPr bwMode="auto">
          <a:xfrm flipH="1" flipV="1">
            <a:off x="4344164" y="498493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5">
            <a:extLst>
              <a:ext uri="{FF2B5EF4-FFF2-40B4-BE49-F238E27FC236}">
                <a16:creationId xmlns:a16="http://schemas.microsoft.com/office/drawing/2014/main" id="{362A869F-A79E-CC01-D096-A3B72409F303}"/>
              </a:ext>
            </a:extLst>
          </p:cNvPr>
          <p:cNvSpPr/>
          <p:nvPr/>
        </p:nvSpPr>
        <p:spPr bwMode="auto">
          <a:xfrm flipH="1" flipV="1">
            <a:off x="2160712" y="559386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88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C0E3C-CF64-9568-BEF3-97196617E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7D78CCD3-6C07-4751-7E36-AD69D63AF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ea typeface="Cambria Math" panose="02040503050406030204" pitchFamily="18" charset="0"/>
              </a:rPr>
              <a:t>Hypergraphs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6EC84F76-F5E2-64E3-6027-C8D381CFEC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866266"/>
                <a:ext cx="9073008" cy="2390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hypergraph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altLang="en-US" sz="2000" dirty="0"/>
                  <a:t>is a pair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Alternatively,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altLang="en-US" sz="2000" dirty="0"/>
                  <a:t> is a family of binary strings of length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011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6EC84F76-F5E2-64E3-6027-C8D381CFE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866266"/>
                <a:ext cx="9073008" cy="2390398"/>
              </a:xfrm>
              <a:prstGeom prst="rect">
                <a:avLst/>
              </a:prstGeom>
              <a:blipFill>
                <a:blip r:embed="rId2"/>
                <a:stretch>
                  <a:fillRect l="-7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513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7406E-BF93-D269-FA6F-CCEFCEE7F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מחבר ישר 18">
            <a:extLst>
              <a:ext uri="{FF2B5EF4-FFF2-40B4-BE49-F238E27FC236}">
                <a16:creationId xmlns:a16="http://schemas.microsoft.com/office/drawing/2014/main" id="{02260E23-2848-44DC-FD63-19616E1CF67D}"/>
              </a:ext>
            </a:extLst>
          </p:cNvPr>
          <p:cNvCxnSpPr/>
          <p:nvPr/>
        </p:nvCxnSpPr>
        <p:spPr bwMode="auto">
          <a:xfrm>
            <a:off x="687760" y="4509120"/>
            <a:ext cx="77684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אליפסה 21">
            <a:extLst>
              <a:ext uri="{FF2B5EF4-FFF2-40B4-BE49-F238E27FC236}">
                <a16:creationId xmlns:a16="http://schemas.microsoft.com/office/drawing/2014/main" id="{03622943-A46F-D135-5BEA-A38C806313F0}"/>
              </a:ext>
            </a:extLst>
          </p:cNvPr>
          <p:cNvSpPr/>
          <p:nvPr/>
        </p:nvSpPr>
        <p:spPr bwMode="auto">
          <a:xfrm flipV="1">
            <a:off x="8046102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>
            <a:extLst>
              <a:ext uri="{FF2B5EF4-FFF2-40B4-BE49-F238E27FC236}">
                <a16:creationId xmlns:a16="http://schemas.microsoft.com/office/drawing/2014/main" id="{04782EA8-7E9E-047D-2705-7C7FFE5149D3}"/>
              </a:ext>
            </a:extLst>
          </p:cNvPr>
          <p:cNvSpPr/>
          <p:nvPr/>
        </p:nvSpPr>
        <p:spPr bwMode="auto">
          <a:xfrm flipV="1">
            <a:off x="7380312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>
            <a:extLst>
              <a:ext uri="{FF2B5EF4-FFF2-40B4-BE49-F238E27FC236}">
                <a16:creationId xmlns:a16="http://schemas.microsoft.com/office/drawing/2014/main" id="{BECD0CFE-51A0-5436-A948-5D64778B7F6C}"/>
              </a:ext>
            </a:extLst>
          </p:cNvPr>
          <p:cNvSpPr/>
          <p:nvPr/>
        </p:nvSpPr>
        <p:spPr bwMode="auto">
          <a:xfrm flipV="1">
            <a:off x="6714522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>
            <a:extLst>
              <a:ext uri="{FF2B5EF4-FFF2-40B4-BE49-F238E27FC236}">
                <a16:creationId xmlns:a16="http://schemas.microsoft.com/office/drawing/2014/main" id="{FA7366FC-9CA5-E859-4F34-9D5A011DF277}"/>
              </a:ext>
            </a:extLst>
          </p:cNvPr>
          <p:cNvSpPr/>
          <p:nvPr/>
        </p:nvSpPr>
        <p:spPr bwMode="auto">
          <a:xfrm flipV="1">
            <a:off x="6048732" y="4411222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>
            <a:extLst>
              <a:ext uri="{FF2B5EF4-FFF2-40B4-BE49-F238E27FC236}">
                <a16:creationId xmlns:a16="http://schemas.microsoft.com/office/drawing/2014/main" id="{6BD06A2D-11CC-494B-3963-3FC9CC10132A}"/>
              </a:ext>
            </a:extLst>
          </p:cNvPr>
          <p:cNvSpPr/>
          <p:nvPr/>
        </p:nvSpPr>
        <p:spPr bwMode="auto">
          <a:xfrm flipV="1">
            <a:off x="5382942" y="4401108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אליפסה 35">
            <a:extLst>
              <a:ext uri="{FF2B5EF4-FFF2-40B4-BE49-F238E27FC236}">
                <a16:creationId xmlns:a16="http://schemas.microsoft.com/office/drawing/2014/main" id="{08874549-9E8C-25C8-9F37-D78DF005F3E0}"/>
              </a:ext>
            </a:extLst>
          </p:cNvPr>
          <p:cNvSpPr/>
          <p:nvPr/>
        </p:nvSpPr>
        <p:spPr bwMode="auto">
          <a:xfrm flipV="1">
            <a:off x="4717152" y="4405796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>
            <a:extLst>
              <a:ext uri="{FF2B5EF4-FFF2-40B4-BE49-F238E27FC236}">
                <a16:creationId xmlns:a16="http://schemas.microsoft.com/office/drawing/2014/main" id="{DE5167D8-88D6-7D23-68C9-A4D930B1D934}"/>
              </a:ext>
            </a:extLst>
          </p:cNvPr>
          <p:cNvSpPr/>
          <p:nvPr/>
        </p:nvSpPr>
        <p:spPr bwMode="auto">
          <a:xfrm flipV="1">
            <a:off x="4051362" y="4389028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" name="אליפסה 37">
            <a:extLst>
              <a:ext uri="{FF2B5EF4-FFF2-40B4-BE49-F238E27FC236}">
                <a16:creationId xmlns:a16="http://schemas.microsoft.com/office/drawing/2014/main" id="{4AA09888-73C4-507C-222E-E39B2C9683D7}"/>
              </a:ext>
            </a:extLst>
          </p:cNvPr>
          <p:cNvSpPr/>
          <p:nvPr/>
        </p:nvSpPr>
        <p:spPr bwMode="auto">
          <a:xfrm flipV="1">
            <a:off x="3390270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אליפסה 38">
            <a:extLst>
              <a:ext uri="{FF2B5EF4-FFF2-40B4-BE49-F238E27FC236}">
                <a16:creationId xmlns:a16="http://schemas.microsoft.com/office/drawing/2014/main" id="{A3C98FE8-1856-184E-9864-CD589257E23F}"/>
              </a:ext>
            </a:extLst>
          </p:cNvPr>
          <p:cNvSpPr/>
          <p:nvPr/>
        </p:nvSpPr>
        <p:spPr bwMode="auto">
          <a:xfrm flipV="1">
            <a:off x="2058690" y="4389028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אליפסה 39">
            <a:extLst>
              <a:ext uri="{FF2B5EF4-FFF2-40B4-BE49-F238E27FC236}">
                <a16:creationId xmlns:a16="http://schemas.microsoft.com/office/drawing/2014/main" id="{A7FBD645-A892-B55A-A9A1-401BC3256F1C}"/>
              </a:ext>
            </a:extLst>
          </p:cNvPr>
          <p:cNvSpPr/>
          <p:nvPr/>
        </p:nvSpPr>
        <p:spPr bwMode="auto">
          <a:xfrm flipV="1">
            <a:off x="2717510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1" name="אליפסה 40">
            <a:extLst>
              <a:ext uri="{FF2B5EF4-FFF2-40B4-BE49-F238E27FC236}">
                <a16:creationId xmlns:a16="http://schemas.microsoft.com/office/drawing/2014/main" id="{E9E75B30-72FE-1D77-F0F8-676537E2A053}"/>
              </a:ext>
            </a:extLst>
          </p:cNvPr>
          <p:cNvSpPr/>
          <p:nvPr/>
        </p:nvSpPr>
        <p:spPr bwMode="auto">
          <a:xfrm flipV="1">
            <a:off x="1277350" y="4437112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ECFA7333-EC65-D7B4-DE79-B4C0F2FFF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ea typeface="Cambria Math" panose="02040503050406030204" pitchFamily="18" charset="0"/>
              </a:rPr>
              <a:t>Example </a:t>
            </a:r>
            <a:endParaRPr lang="he-IL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749CD875-4F15-F39C-4674-F9FC19F29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6283" y="986259"/>
                <a:ext cx="8595039" cy="11778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= a finite set of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/>
                  <a:t>, and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en-US" sz="2000" dirty="0"/>
                  <a:t> = intersections of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000" dirty="0"/>
                  <a:t> with elements of a family of geometric objects.</a:t>
                </a: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749CD875-4F15-F39C-4674-F9FC19F29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6283" y="986259"/>
                <a:ext cx="8595039" cy="1177823"/>
              </a:xfrm>
              <a:prstGeom prst="rect">
                <a:avLst/>
              </a:prstGeom>
              <a:blipFill>
                <a:blip r:embed="rId3"/>
                <a:stretch>
                  <a:fillRect r="-426" b="-41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85ABC40-F332-78F6-A5C4-18FDB0354052}"/>
              </a:ext>
            </a:extLst>
          </p:cNvPr>
          <p:cNvCxnSpPr/>
          <p:nvPr/>
        </p:nvCxnSpPr>
        <p:spPr bwMode="auto">
          <a:xfrm>
            <a:off x="1043608" y="4149080"/>
            <a:ext cx="2232248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8431AC-27C5-08DE-FCB4-F8E08CF83F23}"/>
              </a:ext>
            </a:extLst>
          </p:cNvPr>
          <p:cNvCxnSpPr/>
          <p:nvPr/>
        </p:nvCxnSpPr>
        <p:spPr bwMode="auto">
          <a:xfrm>
            <a:off x="1918267" y="4293096"/>
            <a:ext cx="2232248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0EC48D-91D8-74BB-AE52-32998F200057}"/>
              </a:ext>
            </a:extLst>
          </p:cNvPr>
          <p:cNvCxnSpPr/>
          <p:nvPr/>
        </p:nvCxnSpPr>
        <p:spPr bwMode="auto">
          <a:xfrm flipV="1">
            <a:off x="3489423" y="4149080"/>
            <a:ext cx="3423405" cy="13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91590E-2FBD-5174-FC92-76F69F6F4414}"/>
              </a:ext>
            </a:extLst>
          </p:cNvPr>
          <p:cNvCxnSpPr/>
          <p:nvPr/>
        </p:nvCxnSpPr>
        <p:spPr bwMode="auto">
          <a:xfrm>
            <a:off x="6660232" y="4282961"/>
            <a:ext cx="1269567" cy="10135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 Box 23" descr="Weave">
            <a:extLst>
              <a:ext uri="{FF2B5EF4-FFF2-40B4-BE49-F238E27FC236}">
                <a16:creationId xmlns:a16="http://schemas.microsoft.com/office/drawing/2014/main" id="{78AD958C-1B3C-42F6-7546-E7F963F69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998050"/>
            <a:ext cx="8595039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points on a line w.r.t intervals </a:t>
            </a:r>
          </a:p>
        </p:txBody>
      </p:sp>
    </p:spTree>
    <p:extLst>
      <p:ext uri="{BB962C8B-B14F-4D97-AF65-F5344CB8AC3E}">
        <p14:creationId xmlns:p14="http://schemas.microsoft.com/office/powerpoint/2010/main" val="2236550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34219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ea typeface="Cambria Math" panose="02040503050406030204" pitchFamily="18" charset="0"/>
              </a:rPr>
              <a:t>Example</a:t>
            </a:r>
            <a:endParaRPr lang="he-IL" sz="3200" dirty="0"/>
          </a:p>
        </p:txBody>
      </p:sp>
      <p:sp>
        <p:nvSpPr>
          <p:cNvPr id="12" name="אליפסה 11"/>
          <p:cNvSpPr/>
          <p:nvPr/>
        </p:nvSpPr>
        <p:spPr bwMode="auto">
          <a:xfrm>
            <a:off x="2520750" y="3752732"/>
            <a:ext cx="835963" cy="835963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/>
          <p:cNvSpPr/>
          <p:nvPr/>
        </p:nvSpPr>
        <p:spPr bwMode="auto">
          <a:xfrm>
            <a:off x="2550839" y="4372192"/>
            <a:ext cx="1008112" cy="100811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/>
          <p:cNvSpPr/>
          <p:nvPr/>
        </p:nvSpPr>
        <p:spPr bwMode="auto">
          <a:xfrm>
            <a:off x="3084984" y="3910062"/>
            <a:ext cx="1343000" cy="131291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/>
          <p:cNvSpPr/>
          <p:nvPr/>
        </p:nvSpPr>
        <p:spPr bwMode="auto">
          <a:xfrm flipH="1" flipV="1">
            <a:off x="3657656" y="363829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26"/>
          <p:cNvSpPr/>
          <p:nvPr/>
        </p:nvSpPr>
        <p:spPr bwMode="auto">
          <a:xfrm flipH="1" flipV="1">
            <a:off x="2820234" y="509266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27"/>
          <p:cNvSpPr/>
          <p:nvPr/>
        </p:nvSpPr>
        <p:spPr bwMode="auto">
          <a:xfrm flipH="1" flipV="1">
            <a:off x="3635438" y="415563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אליפסה 30"/>
          <p:cNvSpPr/>
          <p:nvPr/>
        </p:nvSpPr>
        <p:spPr bwMode="auto">
          <a:xfrm flipH="1" flipV="1">
            <a:off x="2954797" y="42278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/>
          <p:cNvSpPr/>
          <p:nvPr/>
        </p:nvSpPr>
        <p:spPr bwMode="auto">
          <a:xfrm flipH="1" flipV="1">
            <a:off x="3238395" y="472775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/>
          <p:cNvSpPr/>
          <p:nvPr/>
        </p:nvSpPr>
        <p:spPr bwMode="auto">
          <a:xfrm flipH="1" flipV="1">
            <a:off x="3799167" y="474657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/>
          <p:cNvSpPr/>
          <p:nvPr/>
        </p:nvSpPr>
        <p:spPr bwMode="auto">
          <a:xfrm flipH="1" flipV="1">
            <a:off x="2914112" y="406635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/>
          <p:cNvSpPr/>
          <p:nvPr/>
        </p:nvSpPr>
        <p:spPr bwMode="auto">
          <a:xfrm flipH="1" flipV="1">
            <a:off x="2814740" y="479165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אליפסה 35"/>
          <p:cNvSpPr/>
          <p:nvPr/>
        </p:nvSpPr>
        <p:spPr bwMode="auto">
          <a:xfrm flipH="1" flipV="1">
            <a:off x="2820184" y="386760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/>
          <p:cNvSpPr/>
          <p:nvPr/>
        </p:nvSpPr>
        <p:spPr bwMode="auto">
          <a:xfrm flipH="1" flipV="1">
            <a:off x="3778207" y="506071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" name="אליפסה 37"/>
          <p:cNvSpPr/>
          <p:nvPr/>
        </p:nvSpPr>
        <p:spPr bwMode="auto">
          <a:xfrm flipH="1" flipV="1">
            <a:off x="4093096" y="431739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אליפסה 38"/>
          <p:cNvSpPr/>
          <p:nvPr/>
        </p:nvSpPr>
        <p:spPr bwMode="auto">
          <a:xfrm flipH="1" flipV="1">
            <a:off x="2758443" y="404527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אליפסה 39"/>
          <p:cNvSpPr/>
          <p:nvPr/>
        </p:nvSpPr>
        <p:spPr bwMode="auto">
          <a:xfrm flipH="1" flipV="1">
            <a:off x="3619129" y="45683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1" name="אליפסה 40"/>
          <p:cNvSpPr/>
          <p:nvPr/>
        </p:nvSpPr>
        <p:spPr bwMode="auto">
          <a:xfrm flipH="1" flipV="1">
            <a:off x="3949648" y="465056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2" name="אליפסה 41"/>
          <p:cNvSpPr/>
          <p:nvPr/>
        </p:nvSpPr>
        <p:spPr bwMode="auto">
          <a:xfrm flipH="1" flipV="1">
            <a:off x="4223752" y="454314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3" name="אליפסה 42"/>
          <p:cNvSpPr/>
          <p:nvPr/>
        </p:nvSpPr>
        <p:spPr bwMode="auto">
          <a:xfrm flipH="1" flipV="1">
            <a:off x="3161525" y="429643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4" name="אליפסה 43"/>
          <p:cNvSpPr/>
          <p:nvPr/>
        </p:nvSpPr>
        <p:spPr bwMode="auto">
          <a:xfrm flipH="1" flipV="1">
            <a:off x="2771800" y="429154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 Box 23" descr="Weave">
            <a:extLst>
              <a:ext uri="{FF2B5EF4-FFF2-40B4-BE49-F238E27FC236}">
                <a16:creationId xmlns:a16="http://schemas.microsoft.com/office/drawing/2014/main" id="{6DC96B2D-DFA5-463E-E7E9-AEBE585BD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276872"/>
            <a:ext cx="8595039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points in  the plane w.r.t discs </a:t>
            </a:r>
          </a:p>
        </p:txBody>
      </p:sp>
    </p:spTree>
    <p:extLst>
      <p:ext uri="{BB962C8B-B14F-4D97-AF65-F5344CB8AC3E}">
        <p14:creationId xmlns:p14="http://schemas.microsoft.com/office/powerpoint/2010/main" val="400857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52009-4081-8A39-E879-E38BBD090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>
            <a:extLst>
              <a:ext uri="{FF2B5EF4-FFF2-40B4-BE49-F238E27FC236}">
                <a16:creationId xmlns:a16="http://schemas.microsoft.com/office/drawing/2014/main" id="{CB0F25BB-4AC1-04FB-C590-921C2769761C}"/>
              </a:ext>
            </a:extLst>
          </p:cNvPr>
          <p:cNvSpPr/>
          <p:nvPr/>
        </p:nvSpPr>
        <p:spPr bwMode="auto">
          <a:xfrm>
            <a:off x="5148064" y="3787493"/>
            <a:ext cx="648072" cy="100811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539F19B9-65E2-F8D7-C65D-6C6949A1F611}"/>
              </a:ext>
            </a:extLst>
          </p:cNvPr>
          <p:cNvSpPr/>
          <p:nvPr/>
        </p:nvSpPr>
        <p:spPr bwMode="auto">
          <a:xfrm>
            <a:off x="4211960" y="4219540"/>
            <a:ext cx="648072" cy="467313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802BDF0E-B6CE-F0D7-2A6B-15A6544AD5CE}"/>
              </a:ext>
            </a:extLst>
          </p:cNvPr>
          <p:cNvSpPr/>
          <p:nvPr/>
        </p:nvSpPr>
        <p:spPr bwMode="auto">
          <a:xfrm>
            <a:off x="4455604" y="4371941"/>
            <a:ext cx="1528936" cy="85571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B092E856-4C50-1FF6-A5B8-BE796FAC98ED}"/>
              </a:ext>
            </a:extLst>
          </p:cNvPr>
          <p:cNvSpPr/>
          <p:nvPr/>
        </p:nvSpPr>
        <p:spPr bwMode="auto">
          <a:xfrm>
            <a:off x="4591257" y="3538466"/>
            <a:ext cx="648072" cy="100811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4">
            <a:extLst>
              <a:ext uri="{FF2B5EF4-FFF2-40B4-BE49-F238E27FC236}">
                <a16:creationId xmlns:a16="http://schemas.microsoft.com/office/drawing/2014/main" id="{A320C9C7-08E3-79C3-C2A9-764AF8C62BBE}"/>
              </a:ext>
            </a:extLst>
          </p:cNvPr>
          <p:cNvSpPr/>
          <p:nvPr/>
        </p:nvSpPr>
        <p:spPr bwMode="auto">
          <a:xfrm flipH="1" flipV="1">
            <a:off x="5135243" y="444908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F49CB293-BF6A-5E18-4534-82F456EC835C}"/>
              </a:ext>
            </a:extLst>
          </p:cNvPr>
          <p:cNvSpPr/>
          <p:nvPr/>
        </p:nvSpPr>
        <p:spPr bwMode="auto">
          <a:xfrm flipH="1" flipV="1">
            <a:off x="5411458" y="412561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אליפסה 16">
            <a:extLst>
              <a:ext uri="{FF2B5EF4-FFF2-40B4-BE49-F238E27FC236}">
                <a16:creationId xmlns:a16="http://schemas.microsoft.com/office/drawing/2014/main" id="{E80BD200-FEE7-99AC-D2D1-2216D329A858}"/>
              </a:ext>
            </a:extLst>
          </p:cNvPr>
          <p:cNvSpPr/>
          <p:nvPr/>
        </p:nvSpPr>
        <p:spPr bwMode="auto">
          <a:xfrm flipH="1" flipV="1">
            <a:off x="4444752" y="4257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3B8B1923-9C1D-BC77-14AF-F949E62E2996}"/>
              </a:ext>
            </a:extLst>
          </p:cNvPr>
          <p:cNvSpPr/>
          <p:nvPr/>
        </p:nvSpPr>
        <p:spPr bwMode="auto">
          <a:xfrm flipH="1" flipV="1">
            <a:off x="4488180" y="454146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6CB8909C-8E48-9EFC-63CE-8C79C0286ED7}"/>
              </a:ext>
            </a:extLst>
          </p:cNvPr>
          <p:cNvSpPr/>
          <p:nvPr/>
        </p:nvSpPr>
        <p:spPr bwMode="auto">
          <a:xfrm flipH="1" flipV="1">
            <a:off x="5420837" y="452479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42B15BE5-F482-01DF-F8C2-27E27AB20732}"/>
              </a:ext>
            </a:extLst>
          </p:cNvPr>
          <p:cNvSpPr/>
          <p:nvPr/>
        </p:nvSpPr>
        <p:spPr bwMode="auto">
          <a:xfrm flipH="1" flipV="1">
            <a:off x="4901952" y="47146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79A3F878-FAD8-DC66-8605-E0878E5F98C3}"/>
              </a:ext>
            </a:extLst>
          </p:cNvPr>
          <p:cNvSpPr/>
          <p:nvPr/>
        </p:nvSpPr>
        <p:spPr bwMode="auto">
          <a:xfrm flipH="1" flipV="1">
            <a:off x="4845704" y="398938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>
            <a:extLst>
              <a:ext uri="{FF2B5EF4-FFF2-40B4-BE49-F238E27FC236}">
                <a16:creationId xmlns:a16="http://schemas.microsoft.com/office/drawing/2014/main" id="{7A05EE58-27C7-DB88-1295-D7F760E996CE}"/>
              </a:ext>
            </a:extLst>
          </p:cNvPr>
          <p:cNvSpPr/>
          <p:nvPr/>
        </p:nvSpPr>
        <p:spPr bwMode="auto">
          <a:xfrm flipH="1" flipV="1">
            <a:off x="5206752" y="5019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>
            <a:extLst>
              <a:ext uri="{FF2B5EF4-FFF2-40B4-BE49-F238E27FC236}">
                <a16:creationId xmlns:a16="http://schemas.microsoft.com/office/drawing/2014/main" id="{C6C3B22A-3905-6ADE-77DF-0116A9A1DAF5}"/>
              </a:ext>
            </a:extLst>
          </p:cNvPr>
          <p:cNvSpPr/>
          <p:nvPr/>
        </p:nvSpPr>
        <p:spPr bwMode="auto">
          <a:xfrm flipH="1" flipV="1">
            <a:off x="5679740" y="501135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B829DA10-26BB-1284-A5B8-BDB0F3B7A02B}"/>
              </a:ext>
            </a:extLst>
          </p:cNvPr>
          <p:cNvSpPr/>
          <p:nvPr/>
        </p:nvSpPr>
        <p:spPr bwMode="auto">
          <a:xfrm flipH="1" flipV="1">
            <a:off x="4848574" y="500106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>
            <a:extLst>
              <a:ext uri="{FF2B5EF4-FFF2-40B4-BE49-F238E27FC236}">
                <a16:creationId xmlns:a16="http://schemas.microsoft.com/office/drawing/2014/main" id="{351DBC8D-8695-4A66-4168-C110D772D3E2}"/>
              </a:ext>
            </a:extLst>
          </p:cNvPr>
          <p:cNvSpPr/>
          <p:nvPr/>
        </p:nvSpPr>
        <p:spPr bwMode="auto">
          <a:xfrm flipH="1" flipV="1">
            <a:off x="4444752" y="4257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" name="אליפסה 28">
            <a:extLst>
              <a:ext uri="{FF2B5EF4-FFF2-40B4-BE49-F238E27FC236}">
                <a16:creationId xmlns:a16="http://schemas.microsoft.com/office/drawing/2014/main" id="{6C81DC7A-F66E-4C28-C3C7-02E6EC9A468C}"/>
              </a:ext>
            </a:extLst>
          </p:cNvPr>
          <p:cNvSpPr/>
          <p:nvPr/>
        </p:nvSpPr>
        <p:spPr bwMode="auto">
          <a:xfrm flipH="1" flipV="1">
            <a:off x="4891599" y="44291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0" name="אליפסה 29">
            <a:extLst>
              <a:ext uri="{FF2B5EF4-FFF2-40B4-BE49-F238E27FC236}">
                <a16:creationId xmlns:a16="http://schemas.microsoft.com/office/drawing/2014/main" id="{F42F7C63-8C16-7C19-3F55-2DBFBFA28A95}"/>
              </a:ext>
            </a:extLst>
          </p:cNvPr>
          <p:cNvSpPr/>
          <p:nvPr/>
        </p:nvSpPr>
        <p:spPr bwMode="auto">
          <a:xfrm flipH="1" flipV="1">
            <a:off x="5054352" y="48670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5" name="אליפסה 44">
            <a:extLst>
              <a:ext uri="{FF2B5EF4-FFF2-40B4-BE49-F238E27FC236}">
                <a16:creationId xmlns:a16="http://schemas.microsoft.com/office/drawing/2014/main" id="{4F7E0619-B6F4-A586-48EC-09338F6C701C}"/>
              </a:ext>
            </a:extLst>
          </p:cNvPr>
          <p:cNvSpPr/>
          <p:nvPr/>
        </p:nvSpPr>
        <p:spPr bwMode="auto">
          <a:xfrm flipH="1" flipV="1">
            <a:off x="5511081" y="395400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6" name="אליפסה 45">
            <a:extLst>
              <a:ext uri="{FF2B5EF4-FFF2-40B4-BE49-F238E27FC236}">
                <a16:creationId xmlns:a16="http://schemas.microsoft.com/office/drawing/2014/main" id="{71BC3F16-1674-C83A-D14A-B838B9759618}"/>
              </a:ext>
            </a:extLst>
          </p:cNvPr>
          <p:cNvSpPr/>
          <p:nvPr/>
        </p:nvSpPr>
        <p:spPr bwMode="auto">
          <a:xfrm flipH="1" flipV="1">
            <a:off x="5325205" y="4651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7" name="אליפסה 46">
            <a:extLst>
              <a:ext uri="{FF2B5EF4-FFF2-40B4-BE49-F238E27FC236}">
                <a16:creationId xmlns:a16="http://schemas.microsoft.com/office/drawing/2014/main" id="{F559F30F-40BA-FD15-8C07-DB61E2E9A86B}"/>
              </a:ext>
            </a:extLst>
          </p:cNvPr>
          <p:cNvSpPr/>
          <p:nvPr/>
        </p:nvSpPr>
        <p:spPr bwMode="auto">
          <a:xfrm flipH="1" flipV="1">
            <a:off x="5652120" y="4651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81FE0A81-84A9-050E-4355-CC5830F2B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ea typeface="Cambria Math" panose="02040503050406030204" pitchFamily="18" charset="0"/>
              </a:rPr>
              <a:t>Example</a:t>
            </a:r>
            <a:endParaRPr lang="he-IL" sz="3200" dirty="0"/>
          </a:p>
        </p:txBody>
      </p:sp>
      <p:sp>
        <p:nvSpPr>
          <p:cNvPr id="2" name="Text Box 23" descr="Weave">
            <a:extLst>
              <a:ext uri="{FF2B5EF4-FFF2-40B4-BE49-F238E27FC236}">
                <a16:creationId xmlns:a16="http://schemas.microsoft.com/office/drawing/2014/main" id="{26D67FE8-9DBA-5A1E-09ED-DE954E0E4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276872"/>
            <a:ext cx="8595039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points in the plane w.r.t axis-parallel boxes </a:t>
            </a:r>
          </a:p>
        </p:txBody>
      </p:sp>
    </p:spTree>
    <p:extLst>
      <p:ext uri="{BB962C8B-B14F-4D97-AF65-F5344CB8AC3E}">
        <p14:creationId xmlns:p14="http://schemas.microsoft.com/office/powerpoint/2010/main" val="393088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FB209-B43D-8059-58D2-03DDAD3D7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אליפסה 14">
            <a:extLst>
              <a:ext uri="{FF2B5EF4-FFF2-40B4-BE49-F238E27FC236}">
                <a16:creationId xmlns:a16="http://schemas.microsoft.com/office/drawing/2014/main" id="{B0099067-FB0C-E408-B150-4E1A4DCDCF79}"/>
              </a:ext>
            </a:extLst>
          </p:cNvPr>
          <p:cNvSpPr/>
          <p:nvPr/>
        </p:nvSpPr>
        <p:spPr bwMode="auto">
          <a:xfrm flipH="1" flipV="1">
            <a:off x="4260344" y="4187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84F395BC-A499-7BFE-FAF0-40681EE8B42A}"/>
              </a:ext>
            </a:extLst>
          </p:cNvPr>
          <p:cNvSpPr/>
          <p:nvPr/>
        </p:nvSpPr>
        <p:spPr bwMode="auto">
          <a:xfrm flipH="1" flipV="1">
            <a:off x="6563586" y="412561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אליפסה 16">
            <a:extLst>
              <a:ext uri="{FF2B5EF4-FFF2-40B4-BE49-F238E27FC236}">
                <a16:creationId xmlns:a16="http://schemas.microsoft.com/office/drawing/2014/main" id="{05B78B87-45B5-DCCC-AD57-4C0AD6DBCF2B}"/>
              </a:ext>
            </a:extLst>
          </p:cNvPr>
          <p:cNvSpPr/>
          <p:nvPr/>
        </p:nvSpPr>
        <p:spPr bwMode="auto">
          <a:xfrm flipH="1" flipV="1">
            <a:off x="5596880" y="4257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D51EA5D7-DD4E-9CBD-D99B-D79EDA70F5A1}"/>
              </a:ext>
            </a:extLst>
          </p:cNvPr>
          <p:cNvSpPr/>
          <p:nvPr/>
        </p:nvSpPr>
        <p:spPr bwMode="auto">
          <a:xfrm flipH="1" flipV="1">
            <a:off x="5640308" y="454146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307E1260-E6DB-B5CA-D70D-62A746217F71}"/>
              </a:ext>
            </a:extLst>
          </p:cNvPr>
          <p:cNvSpPr/>
          <p:nvPr/>
        </p:nvSpPr>
        <p:spPr bwMode="auto">
          <a:xfrm flipH="1" flipV="1">
            <a:off x="6572965" y="452479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6222222B-1F74-F761-5D3F-DF5971EC68A4}"/>
              </a:ext>
            </a:extLst>
          </p:cNvPr>
          <p:cNvSpPr/>
          <p:nvPr/>
        </p:nvSpPr>
        <p:spPr bwMode="auto">
          <a:xfrm flipH="1" flipV="1">
            <a:off x="6054080" y="47146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BAAB93C7-EA07-4FDB-5D7D-78CBA364D9E3}"/>
              </a:ext>
            </a:extLst>
          </p:cNvPr>
          <p:cNvSpPr/>
          <p:nvPr/>
        </p:nvSpPr>
        <p:spPr bwMode="auto">
          <a:xfrm flipH="1" flipV="1">
            <a:off x="5997832" y="398938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>
            <a:extLst>
              <a:ext uri="{FF2B5EF4-FFF2-40B4-BE49-F238E27FC236}">
                <a16:creationId xmlns:a16="http://schemas.microsoft.com/office/drawing/2014/main" id="{47E3C22E-A1B2-DC59-A307-5EC9EF123006}"/>
              </a:ext>
            </a:extLst>
          </p:cNvPr>
          <p:cNvSpPr/>
          <p:nvPr/>
        </p:nvSpPr>
        <p:spPr bwMode="auto">
          <a:xfrm flipH="1" flipV="1">
            <a:off x="6358880" y="5019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>
            <a:extLst>
              <a:ext uri="{FF2B5EF4-FFF2-40B4-BE49-F238E27FC236}">
                <a16:creationId xmlns:a16="http://schemas.microsoft.com/office/drawing/2014/main" id="{F9C54988-A356-85B7-D443-BFAF3C150D5C}"/>
              </a:ext>
            </a:extLst>
          </p:cNvPr>
          <p:cNvSpPr/>
          <p:nvPr/>
        </p:nvSpPr>
        <p:spPr bwMode="auto">
          <a:xfrm flipH="1" flipV="1">
            <a:off x="6831868" y="501135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>
            <a:extLst>
              <a:ext uri="{FF2B5EF4-FFF2-40B4-BE49-F238E27FC236}">
                <a16:creationId xmlns:a16="http://schemas.microsoft.com/office/drawing/2014/main" id="{E0592B18-0DBB-28D6-9120-E9F0AD25ACE6}"/>
              </a:ext>
            </a:extLst>
          </p:cNvPr>
          <p:cNvSpPr/>
          <p:nvPr/>
        </p:nvSpPr>
        <p:spPr bwMode="auto">
          <a:xfrm flipH="1" flipV="1">
            <a:off x="3684280" y="518806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C8EC2B27-2FF1-16BF-20F4-9C7A8A0787A9}"/>
              </a:ext>
            </a:extLst>
          </p:cNvPr>
          <p:cNvSpPr/>
          <p:nvPr/>
        </p:nvSpPr>
        <p:spPr bwMode="auto">
          <a:xfrm flipH="1" flipV="1">
            <a:off x="6000702" y="500106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>
            <a:extLst>
              <a:ext uri="{FF2B5EF4-FFF2-40B4-BE49-F238E27FC236}">
                <a16:creationId xmlns:a16="http://schemas.microsoft.com/office/drawing/2014/main" id="{5E866EAF-6859-3CBC-0653-0443744D9BC2}"/>
              </a:ext>
            </a:extLst>
          </p:cNvPr>
          <p:cNvSpPr/>
          <p:nvPr/>
        </p:nvSpPr>
        <p:spPr bwMode="auto">
          <a:xfrm flipH="1" flipV="1">
            <a:off x="5596880" y="4257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26">
            <a:extLst>
              <a:ext uri="{FF2B5EF4-FFF2-40B4-BE49-F238E27FC236}">
                <a16:creationId xmlns:a16="http://schemas.microsoft.com/office/drawing/2014/main" id="{0C5AB49F-9E19-7A8A-0AD6-E49AB68B8DB3}"/>
              </a:ext>
            </a:extLst>
          </p:cNvPr>
          <p:cNvSpPr/>
          <p:nvPr/>
        </p:nvSpPr>
        <p:spPr bwMode="auto">
          <a:xfrm flipH="1" flipV="1">
            <a:off x="3170487" y="638943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27">
            <a:extLst>
              <a:ext uri="{FF2B5EF4-FFF2-40B4-BE49-F238E27FC236}">
                <a16:creationId xmlns:a16="http://schemas.microsoft.com/office/drawing/2014/main" id="{4A890F4E-FA4A-1D73-ED2D-7C4A4F4AC26E}"/>
              </a:ext>
            </a:extLst>
          </p:cNvPr>
          <p:cNvSpPr/>
          <p:nvPr/>
        </p:nvSpPr>
        <p:spPr bwMode="auto">
          <a:xfrm flipH="1" flipV="1">
            <a:off x="1835238" y="415563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" name="אליפסה 28">
            <a:extLst>
              <a:ext uri="{FF2B5EF4-FFF2-40B4-BE49-F238E27FC236}">
                <a16:creationId xmlns:a16="http://schemas.microsoft.com/office/drawing/2014/main" id="{40466F2A-A2EB-EDA0-0812-2DD3171A2E02}"/>
              </a:ext>
            </a:extLst>
          </p:cNvPr>
          <p:cNvSpPr/>
          <p:nvPr/>
        </p:nvSpPr>
        <p:spPr bwMode="auto">
          <a:xfrm flipH="1" flipV="1">
            <a:off x="6043727" y="44291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0" name="אליפסה 29">
            <a:extLst>
              <a:ext uri="{FF2B5EF4-FFF2-40B4-BE49-F238E27FC236}">
                <a16:creationId xmlns:a16="http://schemas.microsoft.com/office/drawing/2014/main" id="{B1C356AD-1E50-AC79-8840-EB1B113962F7}"/>
              </a:ext>
            </a:extLst>
          </p:cNvPr>
          <p:cNvSpPr/>
          <p:nvPr/>
        </p:nvSpPr>
        <p:spPr bwMode="auto">
          <a:xfrm flipH="1" flipV="1">
            <a:off x="6206480" y="48670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אליפסה 30">
            <a:extLst>
              <a:ext uri="{FF2B5EF4-FFF2-40B4-BE49-F238E27FC236}">
                <a16:creationId xmlns:a16="http://schemas.microsoft.com/office/drawing/2014/main" id="{340D976E-9F4E-E606-A0AF-37D33B4738B9}"/>
              </a:ext>
            </a:extLst>
          </p:cNvPr>
          <p:cNvSpPr/>
          <p:nvPr/>
        </p:nvSpPr>
        <p:spPr bwMode="auto">
          <a:xfrm flipH="1" flipV="1">
            <a:off x="3305050" y="552465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>
            <a:extLst>
              <a:ext uri="{FF2B5EF4-FFF2-40B4-BE49-F238E27FC236}">
                <a16:creationId xmlns:a16="http://schemas.microsoft.com/office/drawing/2014/main" id="{BA86F93B-D075-D6DF-442B-884392ADB9FB}"/>
              </a:ext>
            </a:extLst>
          </p:cNvPr>
          <p:cNvSpPr/>
          <p:nvPr/>
        </p:nvSpPr>
        <p:spPr bwMode="auto">
          <a:xfrm flipH="1" flipV="1">
            <a:off x="3588648" y="602452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>
            <a:extLst>
              <a:ext uri="{FF2B5EF4-FFF2-40B4-BE49-F238E27FC236}">
                <a16:creationId xmlns:a16="http://schemas.microsoft.com/office/drawing/2014/main" id="{54EDC702-C6CF-C03D-D427-72A821B88C36}"/>
              </a:ext>
            </a:extLst>
          </p:cNvPr>
          <p:cNvSpPr/>
          <p:nvPr/>
        </p:nvSpPr>
        <p:spPr bwMode="auto">
          <a:xfrm flipH="1" flipV="1">
            <a:off x="1998967" y="474657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>
            <a:extLst>
              <a:ext uri="{FF2B5EF4-FFF2-40B4-BE49-F238E27FC236}">
                <a16:creationId xmlns:a16="http://schemas.microsoft.com/office/drawing/2014/main" id="{3A0ECD13-2BE2-3026-3CD4-DC197A1C0F38}"/>
              </a:ext>
            </a:extLst>
          </p:cNvPr>
          <p:cNvSpPr/>
          <p:nvPr/>
        </p:nvSpPr>
        <p:spPr bwMode="auto">
          <a:xfrm flipH="1" flipV="1">
            <a:off x="3264365" y="536312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>
            <a:extLst>
              <a:ext uri="{FF2B5EF4-FFF2-40B4-BE49-F238E27FC236}">
                <a16:creationId xmlns:a16="http://schemas.microsoft.com/office/drawing/2014/main" id="{66BE18FF-4BD7-1567-FED3-851D01C54574}"/>
              </a:ext>
            </a:extLst>
          </p:cNvPr>
          <p:cNvSpPr/>
          <p:nvPr/>
        </p:nvSpPr>
        <p:spPr bwMode="auto">
          <a:xfrm flipH="1" flipV="1">
            <a:off x="3164993" y="608842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אליפסה 35">
            <a:extLst>
              <a:ext uri="{FF2B5EF4-FFF2-40B4-BE49-F238E27FC236}">
                <a16:creationId xmlns:a16="http://schemas.microsoft.com/office/drawing/2014/main" id="{F6905D26-7030-3A59-44DC-BDDA6F076007}"/>
              </a:ext>
            </a:extLst>
          </p:cNvPr>
          <p:cNvSpPr/>
          <p:nvPr/>
        </p:nvSpPr>
        <p:spPr bwMode="auto">
          <a:xfrm flipH="1" flipV="1">
            <a:off x="2329965" y="516437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>
            <a:extLst>
              <a:ext uri="{FF2B5EF4-FFF2-40B4-BE49-F238E27FC236}">
                <a16:creationId xmlns:a16="http://schemas.microsoft.com/office/drawing/2014/main" id="{CBF04B3F-F128-4936-14A1-30414E70965D}"/>
              </a:ext>
            </a:extLst>
          </p:cNvPr>
          <p:cNvSpPr/>
          <p:nvPr/>
        </p:nvSpPr>
        <p:spPr bwMode="auto">
          <a:xfrm flipH="1" flipV="1">
            <a:off x="1978007" y="506071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" name="אליפסה 37">
            <a:extLst>
              <a:ext uri="{FF2B5EF4-FFF2-40B4-BE49-F238E27FC236}">
                <a16:creationId xmlns:a16="http://schemas.microsoft.com/office/drawing/2014/main" id="{ABA92294-3358-887C-9E6C-9A36D189B5B0}"/>
              </a:ext>
            </a:extLst>
          </p:cNvPr>
          <p:cNvSpPr/>
          <p:nvPr/>
        </p:nvSpPr>
        <p:spPr bwMode="auto">
          <a:xfrm flipH="1" flipV="1">
            <a:off x="2292896" y="431739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אליפסה 38">
            <a:extLst>
              <a:ext uri="{FF2B5EF4-FFF2-40B4-BE49-F238E27FC236}">
                <a16:creationId xmlns:a16="http://schemas.microsoft.com/office/drawing/2014/main" id="{3E589FAA-FC99-BF0A-42E7-C0AB529F87A4}"/>
              </a:ext>
            </a:extLst>
          </p:cNvPr>
          <p:cNvSpPr/>
          <p:nvPr/>
        </p:nvSpPr>
        <p:spPr bwMode="auto">
          <a:xfrm flipH="1" flipV="1">
            <a:off x="3108696" y="534204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אליפסה 39">
            <a:extLst>
              <a:ext uri="{FF2B5EF4-FFF2-40B4-BE49-F238E27FC236}">
                <a16:creationId xmlns:a16="http://schemas.microsoft.com/office/drawing/2014/main" id="{690C3EB4-3901-31AB-34C0-7A560C01792E}"/>
              </a:ext>
            </a:extLst>
          </p:cNvPr>
          <p:cNvSpPr/>
          <p:nvPr/>
        </p:nvSpPr>
        <p:spPr bwMode="auto">
          <a:xfrm flipH="1" flipV="1">
            <a:off x="1818929" y="45683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1" name="אליפסה 40">
            <a:extLst>
              <a:ext uri="{FF2B5EF4-FFF2-40B4-BE49-F238E27FC236}">
                <a16:creationId xmlns:a16="http://schemas.microsoft.com/office/drawing/2014/main" id="{0F8EF210-B672-0997-E253-1CD019948815}"/>
              </a:ext>
            </a:extLst>
          </p:cNvPr>
          <p:cNvSpPr/>
          <p:nvPr/>
        </p:nvSpPr>
        <p:spPr bwMode="auto">
          <a:xfrm flipH="1" flipV="1">
            <a:off x="2149448" y="465056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2" name="אליפסה 41">
            <a:extLst>
              <a:ext uri="{FF2B5EF4-FFF2-40B4-BE49-F238E27FC236}">
                <a16:creationId xmlns:a16="http://schemas.microsoft.com/office/drawing/2014/main" id="{D3306BD4-DA79-38F2-7934-AB2B3668D0B1}"/>
              </a:ext>
            </a:extLst>
          </p:cNvPr>
          <p:cNvSpPr/>
          <p:nvPr/>
        </p:nvSpPr>
        <p:spPr bwMode="auto">
          <a:xfrm flipH="1" flipV="1">
            <a:off x="3531887" y="415763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3" name="אליפסה 42">
            <a:extLst>
              <a:ext uri="{FF2B5EF4-FFF2-40B4-BE49-F238E27FC236}">
                <a16:creationId xmlns:a16="http://schemas.microsoft.com/office/drawing/2014/main" id="{F3F242B4-B47C-9612-D2F3-2508BF31BBE4}"/>
              </a:ext>
            </a:extLst>
          </p:cNvPr>
          <p:cNvSpPr/>
          <p:nvPr/>
        </p:nvSpPr>
        <p:spPr bwMode="auto">
          <a:xfrm flipH="1" flipV="1">
            <a:off x="3511778" y="559320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4" name="אליפסה 43">
            <a:extLst>
              <a:ext uri="{FF2B5EF4-FFF2-40B4-BE49-F238E27FC236}">
                <a16:creationId xmlns:a16="http://schemas.microsoft.com/office/drawing/2014/main" id="{F7356EC2-8834-B3F3-FF40-E61728866ECE}"/>
              </a:ext>
            </a:extLst>
          </p:cNvPr>
          <p:cNvSpPr/>
          <p:nvPr/>
        </p:nvSpPr>
        <p:spPr bwMode="auto">
          <a:xfrm flipH="1" flipV="1">
            <a:off x="3122053" y="558831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5" name="אליפסה 44">
            <a:extLst>
              <a:ext uri="{FF2B5EF4-FFF2-40B4-BE49-F238E27FC236}">
                <a16:creationId xmlns:a16="http://schemas.microsoft.com/office/drawing/2014/main" id="{48758A2F-281C-AB33-5185-D890846DDBB4}"/>
              </a:ext>
            </a:extLst>
          </p:cNvPr>
          <p:cNvSpPr/>
          <p:nvPr/>
        </p:nvSpPr>
        <p:spPr bwMode="auto">
          <a:xfrm flipH="1" flipV="1">
            <a:off x="6663209" y="395400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6" name="אליפסה 45">
            <a:extLst>
              <a:ext uri="{FF2B5EF4-FFF2-40B4-BE49-F238E27FC236}">
                <a16:creationId xmlns:a16="http://schemas.microsoft.com/office/drawing/2014/main" id="{81727B6B-247A-73DC-2EE0-84D7E2B321D3}"/>
              </a:ext>
            </a:extLst>
          </p:cNvPr>
          <p:cNvSpPr/>
          <p:nvPr/>
        </p:nvSpPr>
        <p:spPr bwMode="auto">
          <a:xfrm flipH="1" flipV="1">
            <a:off x="6477333" y="4651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7" name="אליפסה 46">
            <a:extLst>
              <a:ext uri="{FF2B5EF4-FFF2-40B4-BE49-F238E27FC236}">
                <a16:creationId xmlns:a16="http://schemas.microsoft.com/office/drawing/2014/main" id="{2618466C-9EC6-41A1-B41D-5730D5A72E43}"/>
              </a:ext>
            </a:extLst>
          </p:cNvPr>
          <p:cNvSpPr/>
          <p:nvPr/>
        </p:nvSpPr>
        <p:spPr bwMode="auto">
          <a:xfrm flipH="1" flipV="1">
            <a:off x="6804248" y="4651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1" name="Flowchart: Data 50">
            <a:extLst>
              <a:ext uri="{FF2B5EF4-FFF2-40B4-BE49-F238E27FC236}">
                <a16:creationId xmlns:a16="http://schemas.microsoft.com/office/drawing/2014/main" id="{E1B37B55-D2A2-AADB-AD84-DB1AEA40BBD3}"/>
              </a:ext>
            </a:extLst>
          </p:cNvPr>
          <p:cNvSpPr/>
          <p:nvPr/>
        </p:nvSpPr>
        <p:spPr bwMode="auto">
          <a:xfrm rot="1854778">
            <a:off x="1863008" y="4538938"/>
            <a:ext cx="4896544" cy="720080"/>
          </a:xfrm>
          <a:prstGeom prst="flowChartInputOutp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2" name="Flowchart: Data 51">
            <a:extLst>
              <a:ext uri="{FF2B5EF4-FFF2-40B4-BE49-F238E27FC236}">
                <a16:creationId xmlns:a16="http://schemas.microsoft.com/office/drawing/2014/main" id="{5D686592-54B4-C31E-3501-03FFD247A55E}"/>
              </a:ext>
            </a:extLst>
          </p:cNvPr>
          <p:cNvSpPr/>
          <p:nvPr/>
        </p:nvSpPr>
        <p:spPr bwMode="auto">
          <a:xfrm rot="7601807">
            <a:off x="2969194" y="4372279"/>
            <a:ext cx="4809744" cy="720080"/>
          </a:xfrm>
          <a:prstGeom prst="flowChartInputOutp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3" name="Text Box 3">
            <a:extLst>
              <a:ext uri="{FF2B5EF4-FFF2-40B4-BE49-F238E27FC236}">
                <a16:creationId xmlns:a16="http://schemas.microsoft.com/office/drawing/2014/main" id="{321BE03A-46B5-04AB-F2A1-8B2350B34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ea typeface="Cambria Math" panose="02040503050406030204" pitchFamily="18" charset="0"/>
              </a:rPr>
              <a:t>Example</a:t>
            </a:r>
            <a:endParaRPr lang="he-IL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47D418BD-A746-FCA5-F25D-75F4C17116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2276872"/>
                <a:ext cx="8595039" cy="5029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w.r.t </a:t>
                </a:r>
                <a:r>
                  <a:rPr lang="en-US" altLang="en-US" sz="2000" dirty="0" err="1"/>
                  <a:t>halfspaces</a:t>
                </a:r>
                <a:r>
                  <a:rPr lang="en-US" altLang="en-US" sz="2000" dirty="0"/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47D418BD-A746-FCA5-F25D-75F4C1711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2276872"/>
                <a:ext cx="8595039" cy="502958"/>
              </a:xfrm>
              <a:prstGeom prst="rect">
                <a:avLst/>
              </a:prstGeom>
              <a:blipFill>
                <a:blip r:embed="rId3"/>
                <a:stretch>
                  <a:fillRect b="-219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6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32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𝑉𝐶</m:t>
                      </m:r>
                      <m:r>
                        <a:rPr lang="en-US" altLang="en-US" sz="3200" i="1" smtClean="0">
                          <a:latin typeface="Cambria Math"/>
                        </a:rPr>
                        <m:t>−</m:t>
                      </m:r>
                      <m:r>
                        <a:rPr lang="en-US" altLang="en-US" sz="3200" i="1" smtClean="0">
                          <a:latin typeface="Cambria Math"/>
                        </a:rPr>
                        <m:t>𝑑𝑖𝑚𝑒𝑛𝑠𝑖𝑜𝑛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70E1CF49-0CCE-96DB-7E10-B7BAA3245C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015708"/>
                <a:ext cx="8739055" cy="15801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The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VC-dimension</a:t>
                </a:r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dim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of a hypergraph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is a measure of its ``complexity”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Applications:</a:t>
                </a:r>
                <a:r>
                  <a:rPr lang="en-US" altLang="en-US" sz="2000" dirty="0"/>
                  <a:t> machine learning, discrete geometry, model theory,...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70E1CF49-0CCE-96DB-7E10-B7BAA3245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015708"/>
                <a:ext cx="8739055" cy="1580176"/>
              </a:xfrm>
              <a:prstGeom prst="rect">
                <a:avLst/>
              </a:prstGeom>
              <a:blipFill>
                <a:blip r:embed="rId4"/>
                <a:stretch>
                  <a:fillRect l="-697" r="-697" b="-57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Box 23" descr="Weave">
            <a:extLst>
              <a:ext uri="{FF2B5EF4-FFF2-40B4-BE49-F238E27FC236}">
                <a16:creationId xmlns:a16="http://schemas.microsoft.com/office/drawing/2014/main" id="{23408981-F054-DD71-9F35-5F7D7A498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933056"/>
            <a:ext cx="8739055" cy="204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Many computational/combinatorial problems become easier when the underlying hypergraph has ``small” </a:t>
            </a:r>
            <a:r>
              <a:rPr lang="en-US" altLang="en-US" sz="2000" dirty="0">
                <a:solidFill>
                  <a:srgbClr val="7030A0"/>
                </a:solidFill>
              </a:rPr>
              <a:t>VC-dimension.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</a:rPr>
              <a:t>e.g.,  the integrality-gap of the underlying optimization problem (hitting-set/set-cover </a:t>
            </a:r>
            <a:r>
              <a:rPr lang="en-US" altLang="en-US" sz="2000" dirty="0" err="1">
                <a:solidFill>
                  <a:srgbClr val="000000"/>
                </a:solidFill>
              </a:rPr>
              <a:t>etc</a:t>
            </a:r>
            <a:r>
              <a:rPr lang="en-US" altLang="en-US" sz="2000" dirty="0">
                <a:solidFill>
                  <a:srgbClr val="000000"/>
                </a:solidFill>
              </a:rPr>
              <a:t>) is better.</a:t>
            </a:r>
          </a:p>
        </p:txBody>
      </p:sp>
    </p:spTree>
    <p:extLst>
      <p:ext uri="{BB962C8B-B14F-4D97-AF65-F5344CB8AC3E}">
        <p14:creationId xmlns:p14="http://schemas.microsoft.com/office/powerpoint/2010/main" val="343442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3300"/>
      </a:accent1>
      <a:accent2>
        <a:srgbClr val="0066FF"/>
      </a:accent2>
      <a:accent3>
        <a:srgbClr val="FFFFFF"/>
      </a:accent3>
      <a:accent4>
        <a:srgbClr val="000000"/>
      </a:accent4>
      <a:accent5>
        <a:srgbClr val="B8ADAA"/>
      </a:accent5>
      <a:accent6>
        <a:srgbClr val="005CE7"/>
      </a:accent6>
      <a:hlink>
        <a:srgbClr val="FF0000"/>
      </a:hlink>
      <a:folHlink>
        <a:srgbClr val="009900"/>
      </a:folHlink>
    </a:clrScheme>
    <a:fontScheme name="Default Design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Times New Roman" panose="02020603050405020304" pitchFamily="18" charset="0"/>
          </a:defRPr>
        </a:defPPr>
      </a:lstStyle>
    </a:spDef>
    <a:lnDef>
      <a:spPr bwMode="auto"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Designs\Mountain.pot</Template>
  <TotalTime>18654</TotalTime>
  <Words>908</Words>
  <Application>Microsoft Office PowerPoint</Application>
  <PresentationFormat>On-screen Show (4:3)</PresentationFormat>
  <Paragraphs>112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Cambria Math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</dc:creator>
  <cp:lastModifiedBy>שחר סמורודינסקי</cp:lastModifiedBy>
  <cp:revision>578</cp:revision>
  <dcterms:created xsi:type="dcterms:W3CDTF">2002-03-13T23:21:33Z</dcterms:created>
  <dcterms:modified xsi:type="dcterms:W3CDTF">2026-07-27T05:45:04Z</dcterms:modified>
</cp:coreProperties>
</file>